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08" r:id="rId2"/>
    <p:sldId id="257" r:id="rId3"/>
    <p:sldId id="354" r:id="rId4"/>
    <p:sldId id="348" r:id="rId5"/>
    <p:sldId id="311" r:id="rId6"/>
    <p:sldId id="305"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45"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79443"/>
    <a:srgbClr val="CED4E4"/>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0" autoAdjust="0"/>
    <p:restoredTop sz="88948" autoAdjust="0"/>
  </p:normalViewPr>
  <p:slideViewPr>
    <p:cSldViewPr>
      <p:cViewPr varScale="1">
        <p:scale>
          <a:sx n="100" d="100"/>
          <a:sy n="100" d="100"/>
        </p:scale>
        <p:origin x="13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4632"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cs typeface="Arial" pitchFamily="34" charset="0"/>
              </a:defRPr>
            </a:lvl1pPr>
          </a:lstStyle>
          <a:p>
            <a:pPr>
              <a:defRPr/>
            </a:pPr>
            <a:fld id="{4E4DFC7E-5916-4600-93D0-4CCFCFEA4F14}" type="datetimeFigureOut">
              <a:rPr lang="en-US" altLang="en-US"/>
              <a:t>7/17/21</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smtClean="0">
                <a:cs typeface="Arial" pitchFamily="34" charset="0"/>
              </a:defRPr>
            </a:lvl1pPr>
          </a:lstStyle>
          <a:p>
            <a:pPr>
              <a:defRPr/>
            </a:pPr>
            <a:fld id="{5212526A-2A01-4C95-BD71-2042FEB5732D}" type="slidenum">
              <a:rPr lang="en-US" altLang="en-US"/>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eaLnBrk="1" hangingPunct="1">
              <a:defRPr sz="1200">
                <a:latin typeface="Calibri" pitchFamily="34"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a:latin typeface="Calibri" pitchFamily="34" charset="0"/>
                <a:cs typeface="Arial" pitchFamily="34" charset="0"/>
              </a:defRPr>
            </a:lvl1pPr>
          </a:lstStyle>
          <a:p>
            <a:pPr>
              <a:defRPr/>
            </a:pPr>
            <a:fld id="{E08D3E23-9650-407E-BB5D-2E5BBF6D51B0}" type="datetimeFigureOut">
              <a:rPr lang="en-US" altLang="en-US"/>
              <a:t>7/17/21</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eaLnBrk="1" hangingPunct="1">
              <a:defRPr sz="1200">
                <a:latin typeface="Calibri" pitchFamily="34"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atin typeface="Calibri" pitchFamily="34" charset="0"/>
                <a:cs typeface="Arial" pitchFamily="34" charset="0"/>
              </a:defRPr>
            </a:lvl1pPr>
          </a:lstStyle>
          <a:p>
            <a:pPr>
              <a:defRPr/>
            </a:pPr>
            <a:fld id="{01EE2206-68B3-4285-8409-84694AEB4DC6}" type="slidenum">
              <a:rPr lang="en-US" altLang="en-US"/>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a:t>
            </a:fld>
            <a:endParaRPr lang="en-US" altLang="en-US" dirty="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A map of the world at night helps illustrate differences in the level of industrialization among regions of the world.  Advanced economies are highly industrialized and enjoy various benefits, including general access to electricity and high-quality infrastructure.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11</a:t>
            </a:fld>
            <a:endParaRPr lang="en-US" alt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12</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13</a:t>
            </a:fld>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14</a:t>
            </a:fld>
            <a:endParaRPr lang="en-US" altLang="en-US"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15</a:t>
            </a:fld>
            <a:endParaRPr lang="en-US" altLang="en-US"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ea typeface="ＭＳ Ｐゴシック" pitchFamily="34" charset="-128"/>
              </a:rPr>
              <a:t>In purchasing-power terms, emerging markets now account for about half of world GDP. Emerging markets, especially China, India, and Brazil, have contributed enormously to world growth in GDP and will continue to do so in the future. Although advanced economies such as the United States and Europe will remain relatively robust, the emerging markets hold the most promise as target markets and engines of global commerce in the future. In coming decades, it is estimated that the majority of growth in world GDP will come from emerging markets, especially Brazil, Russia, India and China, the BRIC countries. Presently, emerging markets represent more than one-third of world exports and receive more than one-third of world FDI. </a:t>
            </a:r>
          </a:p>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16</a:t>
            </a:fld>
            <a:endParaRPr lang="en-US" altLang="en-US"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17</a:t>
            </a:fld>
            <a:endParaRPr lang="en-US" alt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18</a:t>
            </a:fld>
            <a:endParaRPr lang="en-US" alt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19</a:t>
            </a:fld>
            <a:endParaRPr lang="en-US" alt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20</a:t>
            </a:fld>
            <a:endParaRPr lang="en-US" alt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a:t>
            </a:fld>
            <a:endParaRPr lang="en-US" altLang="en-US" dirty="0">
              <a:latin typeface="Calibri" pitchFamily="34" charset="0"/>
            </a:endParaRPr>
          </a:p>
        </p:txBody>
      </p:sp>
    </p:spTree>
    <p:extLst>
      <p:ext uri="{BB962C8B-B14F-4D97-AF65-F5344CB8AC3E}">
        <p14:creationId xmlns:p14="http://schemas.microsoft.com/office/powerpoint/2010/main" val="16639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21</a:t>
            </a:fld>
            <a:endParaRPr lang="en-US" alt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22</a:t>
            </a:fld>
            <a:endParaRPr lang="en-US" alt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When evaluating the potential of individual markets, managers often start by examining aggregate country data, such as gross national income (GNI) or per-capita GDP, expressed in terms of a reference currency such as the U.S. dollar. However, per-capita GDP converted at market exchange rates paints an inaccurate picture of market potential because it overlooks the substantial price differences between advanced economies and emerging markets. Prices are usually lower for most products and services in emerging markets. For example, a U.S. dollar exchanged and spent in China will buy much more than a dollar spent in the United States. What should managers do to estimate market potential more accurately? The answer lies in using per-capita GDP figures adjusted for price differences. Economists estimate real buying power by calculating GDP statistics based on purchasing power parity (PPP). The PPP concept suggests that, in the long run, exchange rates should move toward levels that would equalize the prices of an identical basket of goods and services in any two countries. Since prices vary greatly among countries, economists adjust ordinary GDP figures for differences in purchasing power. Adjusted per-capita GDP more accurately represents the number of products consumers can buy in a given country, using their own currency and consistent with their own standard of living.</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23</a:t>
            </a:fld>
            <a:endParaRPr lang="en-US" altLang="en-US"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24</a:t>
            </a:fld>
            <a:endParaRPr lang="en-US" altLang="en-US"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One  way to illustrate the PPP concept is to examine the Big Mac Index developed by The Economist newsmagazine (www.economist.com). The index first gathers information about the price of hamburgers at McDonald’s restaurants worldwide. It then compares the prices based on actual exchange rates to those based on the PPP price of Big Macs to assess whether a nation’s currency is under- or overvalued. Exhibit 8.8 presents the Big Mac Index for the most recent year. It reveals that several currencies in Europe are overvalued, whereas those of emerging markets are undervalued. For example, the index implies that the Chinese yuan and the Russian rouble are substantially undervalued compared to the dollar.17 The Big Mac Index assumes that business costs and McDonald’s strategies are identical across countries. While these  assumptions may not be realistic, the index provides a useful approximation of purchasing power and  currency valuations around the world.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25</a:t>
            </a:fld>
            <a:endParaRPr lang="en-US" altLang="en-US"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Household income is substantially larger than per capita income in these countries due to the presence of multiple wage earners in individual households. Multiple-income households have much greater spending power than individuals, a fact overlooked by statistics that emphasize per-capita GDP.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26</a:t>
            </a:fld>
            <a:endParaRPr lang="en-US" altLang="en-US" dirty="0">
              <a:latin typeface="Calibri" pitchFamily="34" charset="0"/>
            </a:endParaRPr>
          </a:p>
        </p:txBody>
      </p:sp>
    </p:spTree>
    <p:extLst>
      <p:ext uri="{BB962C8B-B14F-4D97-AF65-F5344CB8AC3E}">
        <p14:creationId xmlns:p14="http://schemas.microsoft.com/office/powerpoint/2010/main" val="424914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27</a:t>
            </a:fld>
            <a:endParaRPr lang="en-US" altLang="en-US"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28</a:t>
            </a:fld>
            <a:endParaRPr lang="en-US" altLang="en-US"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29</a:t>
            </a:fld>
            <a:endParaRPr lang="en-US" altLang="en-US"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Family conglomerates enjoy various competitive advantages in their home countries, including government protection and support, extensive networks in various industries, superior market knowledge, and access to capital. Hyundai Group was an early mover in South Korea’s auto industry and now holds the largest share of that country’s car market. When foreign automakers tried to enter the market, they found Hyundai’s advantages overwhelming.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30</a:t>
            </a:fld>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4</a:t>
            </a:fld>
            <a:endParaRPr lang="en-US" altLang="en-US" dirty="0">
              <a:latin typeface="Calibri" pitchFamily="34" charset="0"/>
            </a:endParaRPr>
          </a:p>
        </p:txBody>
      </p:sp>
    </p:spTree>
    <p:extLst>
      <p:ext uri="{BB962C8B-B14F-4D97-AF65-F5344CB8AC3E}">
        <p14:creationId xmlns:p14="http://schemas.microsoft.com/office/powerpoint/2010/main" val="304740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31</a:t>
            </a:fld>
            <a:endParaRPr lang="en-US" altLang="en-US"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32</a:t>
            </a:fld>
            <a:endParaRPr lang="en-US" altLang="en-US"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33</a:t>
            </a:fld>
            <a:endParaRPr lang="en-US" altLang="en-US"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34</a:t>
            </a:fld>
            <a:endParaRPr lang="en-US" altLang="en-US"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35</a:t>
            </a:fld>
            <a:endParaRPr lang="en-US" altLang="en-US"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36</a:t>
            </a:fld>
            <a:endParaRPr lang="en-US" altLang="en-US"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Most people in emerging markets and developing economies live in relative poverty. Economic disparity and poverty are critical global challenges. Poverty increases the likelihood of disease, food shortages, terrorism, illicit trade, and international migration. Despite strong growth in emerging markets, many of these nations face cyclical poverty that reduces access to basic social infrastructure such as education, health care, and sanitation. Poverty increases the fragility of national governments.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37</a:t>
            </a:fld>
            <a:endParaRPr lang="en-US" altLang="en-US"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38</a:t>
            </a:fld>
            <a:endParaRPr lang="en-US" altLang="en-US"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39</a:t>
            </a:fld>
            <a:endParaRPr lang="en-US" altLang="en-US" dirty="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40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A9BD7F6-D138-4D7B-A6AF-558E1E5FA4CA}" type="slidenum">
              <a:rPr lang="en-US" altLang="en-US">
                <a:latin typeface="Calibri" pitchFamily="34" charset="0"/>
              </a:rPr>
              <a:t>5</a:t>
            </a:fld>
            <a:endParaRPr lang="en-US" alt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6</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7</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8</a:t>
            </a:fld>
            <a:endParaRPr lang="en-US" alt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The exhibit shows substantial differences in the economic profiles of the three country groups. In particular, the exhibit reveals that developing economies lack numerous conditions needed for successful economic development, including low trade barriers and substantial international trade and investment. Advanced economies rank well in these areas, and emerging markets are showing consistent improvement.</a:t>
            </a:r>
          </a:p>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9</a:t>
            </a:fld>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375F8F2-2509-4418-8DD6-BDE4F79F7F0D}" type="slidenum">
              <a:rPr lang="en-US" altLang="en-US">
                <a:latin typeface="Calibri" pitchFamily="34" charset="0"/>
              </a:rPr>
              <a:t>10</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
        <p:nvSpPr>
          <p:cNvPr id="6" name="Shape 16">
            <a:extLst>
              <a:ext uri="{FF2B5EF4-FFF2-40B4-BE49-F238E27FC236}">
                <a16:creationId xmlns:a16="http://schemas.microsoft.com/office/drawing/2014/main" id="{AB421958-021F-4BF5-8318-370B15A7206C}"/>
              </a:ext>
            </a:extLst>
          </p:cNvPr>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pPr lvl="0"/>
            <a:r>
              <a:rPr lang="en-US"/>
              <a:t>Edit Master text styles</a:t>
            </a: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3" name="Text Placeholder 2"/>
          <p:cNvSpPr>
            <a:spLocks noGrp="1"/>
          </p:cNvSpPr>
          <p:nvPr>
            <p:ph type="body" sz="quarter" idx="13"/>
          </p:nvPr>
        </p:nvSpPr>
        <p:spPr>
          <a:xfrm>
            <a:off x="3352800" y="6324600"/>
            <a:ext cx="5334000" cy="381000"/>
          </a:xfrm>
        </p:spPr>
        <p:txBody>
          <a:bodyPr/>
          <a:lstStyle>
            <a:lvl1pPr marL="101600" indent="0">
              <a:buNone/>
              <a:defRPr/>
            </a:lvl1pPr>
          </a:lstStyle>
          <a:p>
            <a:pPr lvl="0"/>
            <a:endParaRPr lang="en-US" dirty="0"/>
          </a:p>
        </p:txBody>
      </p:sp>
      <p:sp>
        <p:nvSpPr>
          <p:cNvPr id="7" name="Shape 43"/>
          <p:cNvSpPr txBox="1">
            <a:spLocks noGrp="1"/>
          </p:cNvSpPr>
          <p:nvPr>
            <p:ph type="dt" idx="14"/>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smtClean="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60E2CEBD-3643-49E5-A48E-0EA653C226E0}" type="datetime1">
              <a:rPr lang="en-US" altLang="en-US"/>
              <a:t>7/17/21</a:t>
            </a:fld>
            <a:endParaRPr lang="en-US" altLang="en-US" dirty="0"/>
          </a:p>
        </p:txBody>
      </p:sp>
      <p:sp>
        <p:nvSpPr>
          <p:cNvPr id="8" name="Shape 44"/>
          <p:cNvSpPr txBox="1">
            <a:spLocks noGrp="1"/>
          </p:cNvSpPr>
          <p:nvPr>
            <p:ph type="sldNum" idx="15"/>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36359F77-6AB1-4606-AEF7-DC6899C08EBE}" type="slidenum">
              <a:rPr lang="en-US" altLang="en-US"/>
              <a:t>‹#›</a:t>
            </a:fld>
            <a:endParaRPr lang="en-US" altLang="en-US" dirty="0"/>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 name="Shape 57"/>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smtClean="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19FC98D0-BBD4-425A-BA2D-5EB2CCF5AAC8}" type="datetime1">
              <a:rPr lang="en-US" altLang="en-US"/>
              <a:t>7/17/21</a:t>
            </a:fld>
            <a:endParaRPr lang="en-US" altLang="en-US" dirty="0"/>
          </a:p>
        </p:txBody>
      </p:sp>
      <p:sp>
        <p:nvSpPr>
          <p:cNvPr id="6" name="Shape 58"/>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3926AD71-2FFE-4470-AE76-DC7EFE84878C}" type="slidenum">
              <a:rPr lang="en-US" altLang="en-US"/>
              <a:t>‹#›</a:t>
            </a:fld>
            <a:endParaRPr lang="en-US" altLang="en-US" dirty="0"/>
          </a:p>
        </p:txBody>
      </p:sp>
      <p:sp>
        <p:nvSpPr>
          <p:cNvPr id="7" name="Shape 16">
            <a:extLst>
              <a:ext uri="{FF2B5EF4-FFF2-40B4-BE49-F238E27FC236}">
                <a16:creationId xmlns:a16="http://schemas.microsoft.com/office/drawing/2014/main" id="{1E4CD151-0607-4345-9176-58462A88D26A}"/>
              </a:ext>
            </a:extLst>
          </p:cNvPr>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lstStyle/>
          <a:p>
            <a:pPr lvl="0"/>
            <a:endParaRPr lang="en-US" altLang="en-US">
              <a:sym typeface="Arial"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p>
            <a:pPr lvl="0"/>
            <a:endParaRPr lang="en-US" altLang="en-US">
              <a:sym typeface="Arial" pitchFamily="34" charset="0"/>
            </a:endParaRPr>
          </a:p>
        </p:txBody>
      </p:sp>
      <p:pic>
        <p:nvPicPr>
          <p:cNvPr id="1028" name="Shape 15" descr="Pearson Logo"/>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defPPr marR="0" lvl="0" algn="l" rtl="0">
        <a:lnSpc>
          <a:spcPct val="100000"/>
        </a:lnSpc>
        <a:spcBef>
          <a:spcPts val="0"/>
        </a:spcBef>
        <a:spcAft>
          <a:spcPts val="0"/>
        </a:spcAft>
      </a:defPPr>
      <a:lvl1pPr algn="l" rtl="0" fontAlgn="base">
        <a:spcBef>
          <a:spcPct val="0"/>
        </a:spcBef>
        <a:spcAft>
          <a:spcPct val="0"/>
        </a:spcAft>
        <a:defRPr sz="1400">
          <a:solidFill>
            <a:srgbClr val="000000"/>
          </a:solidFill>
          <a:latin typeface="Arial"/>
          <a:ea typeface="Arial"/>
          <a:cs typeface="Arial"/>
          <a:sym typeface="Arial" pitchFamily="34" charset="0"/>
        </a:defRPr>
      </a:lvl1pPr>
      <a:lvl2pPr algn="l" rtl="0" fontAlgn="base">
        <a:spcBef>
          <a:spcPct val="0"/>
        </a:spcBef>
        <a:spcAft>
          <a:spcPct val="0"/>
        </a:spcAft>
        <a:defRPr sz="1400">
          <a:solidFill>
            <a:srgbClr val="000000"/>
          </a:solidFill>
          <a:latin typeface="Arial" pitchFamily="34" charset="0"/>
          <a:cs typeface="Arial" pitchFamily="34" charset="0"/>
          <a:sym typeface="Arial" pitchFamily="34" charset="0"/>
        </a:defRPr>
      </a:lvl2pPr>
      <a:lvl3pPr algn="l" rtl="0" fontAlgn="base">
        <a:spcBef>
          <a:spcPct val="0"/>
        </a:spcBef>
        <a:spcAft>
          <a:spcPct val="0"/>
        </a:spcAft>
        <a:defRPr sz="1400">
          <a:solidFill>
            <a:srgbClr val="000000"/>
          </a:solidFill>
          <a:latin typeface="Arial" pitchFamily="34" charset="0"/>
          <a:cs typeface="Arial" pitchFamily="34" charset="0"/>
          <a:sym typeface="Arial" pitchFamily="34" charset="0"/>
        </a:defRPr>
      </a:lvl3pPr>
      <a:lvl4pPr algn="l" rtl="0" fontAlgn="base">
        <a:spcBef>
          <a:spcPct val="0"/>
        </a:spcBef>
        <a:spcAft>
          <a:spcPct val="0"/>
        </a:spcAft>
        <a:defRPr sz="1400">
          <a:solidFill>
            <a:srgbClr val="000000"/>
          </a:solidFill>
          <a:latin typeface="Arial" pitchFamily="34" charset="0"/>
          <a:cs typeface="Arial" pitchFamily="34" charset="0"/>
          <a:sym typeface="Arial" pitchFamily="34" charset="0"/>
        </a:defRPr>
      </a:lvl4pPr>
      <a:lvl5pPr algn="l" rtl="0" fontAlgn="base">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fontAlgn="base">
        <a:spcBef>
          <a:spcPct val="0"/>
        </a:spcBef>
        <a:spcAft>
          <a:spcPct val="0"/>
        </a:spcAft>
        <a:defRPr sz="1400">
          <a:solidFill>
            <a:srgbClr val="000000"/>
          </a:solidFill>
          <a:latin typeface="Arial"/>
          <a:ea typeface="Arial"/>
          <a:cs typeface="Arial"/>
          <a:sym typeface="Arial" pitchFamily="34" charset="0"/>
        </a:defRPr>
      </a:lvl1pPr>
      <a:lvl2pPr lvl="1" algn="l" rtl="0" fontAlgn="base">
        <a:spcBef>
          <a:spcPct val="0"/>
        </a:spcBef>
        <a:spcAft>
          <a:spcPct val="0"/>
        </a:spcAft>
        <a:defRPr sz="1400">
          <a:solidFill>
            <a:srgbClr val="000000"/>
          </a:solidFill>
          <a:latin typeface="Arial"/>
          <a:ea typeface="Arial"/>
          <a:cs typeface="Arial"/>
          <a:sym typeface="Arial" pitchFamily="34" charset="0"/>
        </a:defRPr>
      </a:lvl2pPr>
      <a:lvl3pPr lvl="2" algn="l" rtl="0" fontAlgn="base">
        <a:spcBef>
          <a:spcPct val="0"/>
        </a:spcBef>
        <a:spcAft>
          <a:spcPct val="0"/>
        </a:spcAft>
        <a:defRPr sz="1400">
          <a:solidFill>
            <a:srgbClr val="000000"/>
          </a:solidFill>
          <a:latin typeface="Arial"/>
          <a:ea typeface="Arial"/>
          <a:cs typeface="Arial"/>
          <a:sym typeface="Arial" pitchFamily="34" charset="0"/>
        </a:defRPr>
      </a:lvl3pPr>
      <a:lvl4pPr lvl="3" algn="l" rtl="0" fontAlgn="base">
        <a:spcBef>
          <a:spcPct val="0"/>
        </a:spcBef>
        <a:spcAft>
          <a:spcPct val="0"/>
        </a:spcAft>
        <a:defRPr sz="1400">
          <a:solidFill>
            <a:srgbClr val="000000"/>
          </a:solidFill>
          <a:latin typeface="Arial"/>
          <a:ea typeface="Arial"/>
          <a:cs typeface="Arial"/>
          <a:sym typeface="Arial" pitchFamily="34" charset="0"/>
        </a:defRPr>
      </a:lvl4pPr>
      <a:lvl5pPr lvl="4" algn="l" rtl="0" fontAlgn="base">
        <a:spcBef>
          <a:spcPct val="0"/>
        </a:spcBef>
        <a:spcAft>
          <a:spcPct val="0"/>
        </a:spcAft>
        <a:defRPr sz="1400">
          <a:solidFill>
            <a:srgbClr val="000000"/>
          </a:solidFill>
          <a:latin typeface="Arial"/>
          <a:ea typeface="Arial"/>
          <a:cs typeface="Arial"/>
          <a:sym typeface="Arial"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imf.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imf.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descr="Front Cover: International Business: The New Realities, Fourth edition by Cavusgil, Knight and Riesenberger."/>
          <p:cNvSpPr txBox="1">
            <a:spLocks noGrp="1"/>
          </p:cNvSpPr>
          <p:nvPr>
            <p:ph type="title"/>
          </p:nvPr>
        </p:nvSpPr>
        <p:spPr>
          <a:xfrm>
            <a:off x="457200" y="215900"/>
            <a:ext cx="8229600" cy="622300"/>
          </a:xfrm>
        </p:spPr>
        <p:txBody>
          <a:bodyPr/>
          <a:lstStyle/>
          <a:p>
            <a:pPr>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International Business: The New Realities</a:t>
            </a:r>
          </a:p>
        </p:txBody>
      </p:sp>
      <p:sp>
        <p:nvSpPr>
          <p:cNvPr id="17" name="Text Placeholder 2"/>
          <p:cNvSpPr>
            <a:spLocks noGrp="1"/>
          </p:cNvSpPr>
          <p:nvPr>
            <p:ph type="body" idx="1"/>
          </p:nvPr>
        </p:nvSpPr>
        <p:spPr>
          <a:xfrm>
            <a:off x="457200" y="892175"/>
            <a:ext cx="8229600" cy="479425"/>
          </a:xfrm>
        </p:spPr>
        <p:txBody>
          <a:bodyPr/>
          <a:lstStyle/>
          <a:p>
            <a:pPr fontAlgn="auto">
              <a:spcAft>
                <a:spcPts val="0"/>
              </a:spcAft>
              <a:buSzPct val="100000"/>
              <a:defRPr/>
            </a:pPr>
            <a:r>
              <a:rPr lang="en-US" dirty="0">
                <a:latin typeface="+mn-lt"/>
              </a:rPr>
              <a:t>Fifth Edition</a:t>
            </a:r>
          </a:p>
        </p:txBody>
      </p:sp>
      <p:sp>
        <p:nvSpPr>
          <p:cNvPr id="18" name="Text Placeholder 3"/>
          <p:cNvSpPr>
            <a:spLocks noGrp="1"/>
          </p:cNvSpPr>
          <p:nvPr>
            <p:ph type="body" idx="2"/>
          </p:nvPr>
        </p:nvSpPr>
        <p:spPr>
          <a:xfrm>
            <a:off x="5029200" y="1600200"/>
            <a:ext cx="3657600" cy="1600200"/>
          </a:xfrm>
        </p:spPr>
        <p:txBody>
          <a:bodyPr/>
          <a:lstStyle/>
          <a:p>
            <a:pPr algn="ctr" fontAlgn="auto">
              <a:spcAft>
                <a:spcPts val="0"/>
              </a:spcAft>
              <a:buSzPct val="100000"/>
              <a:defRPr/>
            </a:pPr>
            <a:r>
              <a:rPr lang="en-US" b="1" dirty="0">
                <a:latin typeface="+mn-lt"/>
              </a:rPr>
              <a:t>Chapter 8</a:t>
            </a:r>
          </a:p>
        </p:txBody>
      </p:sp>
      <p:sp>
        <p:nvSpPr>
          <p:cNvPr id="19" name="Text Placeholder 4"/>
          <p:cNvSpPr>
            <a:spLocks noGrp="1"/>
          </p:cNvSpPr>
          <p:nvPr>
            <p:ph type="body" idx="3"/>
          </p:nvPr>
        </p:nvSpPr>
        <p:spPr>
          <a:xfrm>
            <a:off x="5029200" y="3200401"/>
            <a:ext cx="3657600" cy="812386"/>
          </a:xfrm>
        </p:spPr>
        <p:txBody>
          <a:bodyPr/>
          <a:lstStyle/>
          <a:p>
            <a:pPr algn="ctr">
              <a:spcBef>
                <a:spcPct val="0"/>
              </a:spcBef>
            </a:pPr>
            <a:r>
              <a:rPr lang="en-US" altLang="en-US" dirty="0">
                <a:solidFill>
                  <a:schemeClr val="tx1"/>
                </a:solidFill>
                <a:latin typeface="+mn-lt"/>
              </a:rPr>
              <a:t>Understanding Emerging Markets</a:t>
            </a:r>
          </a:p>
        </p:txBody>
      </p:sp>
      <p:sp>
        <p:nvSpPr>
          <p:cNvPr id="8" name="TextBox 7"/>
          <p:cNvSpPr txBox="1"/>
          <p:nvPr/>
        </p:nvSpPr>
        <p:spPr>
          <a:xfrm>
            <a:off x="5317435" y="4393096"/>
            <a:ext cx="3130826" cy="954107"/>
          </a:xfrm>
          <a:prstGeom prst="rect">
            <a:avLst/>
          </a:prstGeom>
          <a:noFill/>
        </p:spPr>
        <p:txBody>
          <a:bodyPr wrap="square" rtlCol="0">
            <a:spAutoFit/>
          </a:bodyPr>
          <a:lstStyle/>
          <a:p>
            <a:r>
              <a:rPr lang="en-US" dirty="0">
                <a:solidFill>
                  <a:schemeClr val="bg1"/>
                </a:solidFill>
                <a:latin typeface="+mn-lt"/>
              </a:rPr>
              <a:t>Slides in this presentation contains hyperlinks. JAWS users should be able to get the list of links by using INSERT+F7</a:t>
            </a:r>
          </a:p>
        </p:txBody>
      </p:sp>
      <p:pic>
        <p:nvPicPr>
          <p:cNvPr id="9" name="Picture 8">
            <a:extLst>
              <a:ext uri="{FF2B5EF4-FFF2-40B4-BE49-F238E27FC236}">
                <a16:creationId xmlns:a16="http://schemas.microsoft.com/office/drawing/2014/main" id="{D7A15E05-7D06-4B48-900D-F1CA39241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4000"/>
            <a:ext cx="3531562" cy="4518025"/>
          </a:xfrm>
          <a:prstGeom prst="rect">
            <a:avLst/>
          </a:prstGeom>
        </p:spPr>
      </p:pic>
      <p:sp>
        <p:nvSpPr>
          <p:cNvPr id="11" name="Shape 16">
            <a:extLst>
              <a:ext uri="{FF2B5EF4-FFF2-40B4-BE49-F238E27FC236}">
                <a16:creationId xmlns:a16="http://schemas.microsoft.com/office/drawing/2014/main" id="{B00E82C4-D9C6-4078-9892-87AB764A1416}"/>
              </a:ext>
            </a:extLst>
          </p:cNvPr>
          <p:cNvSpPr txBox="1">
            <a:spLocks noChangeArrowheads="1"/>
          </p:cNvSpPr>
          <p:nvPr/>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dirty="0"/>
              <a:t>Key Differences Among the Three Major Country Groups </a:t>
            </a:r>
            <a:r>
              <a:rPr lang="en-US" sz="2000" b="0" dirty="0"/>
              <a:t>(2 of 2)</a:t>
            </a:r>
            <a:endParaRPr lang="en-US" altLang="en-US" sz="2000" b="0" dirty="0">
              <a:sym typeface="Times New Roman" pitchFamily="18" charset="0"/>
            </a:endParaRPr>
          </a:p>
        </p:txBody>
      </p:sp>
      <p:graphicFrame>
        <p:nvGraphicFramePr>
          <p:cNvPr id="2" name="Table 2"/>
          <p:cNvGraphicFramePr>
            <a:graphicFrameLocks noGrp="1"/>
          </p:cNvGraphicFramePr>
          <p:nvPr>
            <p:extLst>
              <p:ext uri="{D42A27DB-BD31-4B8C-83A1-F6EECF244321}">
                <p14:modId xmlns:p14="http://schemas.microsoft.com/office/powerpoint/2010/main" val="1050990783"/>
              </p:ext>
            </p:extLst>
          </p:nvPr>
        </p:nvGraphicFramePr>
        <p:xfrm>
          <a:off x="457200" y="1600200"/>
          <a:ext cx="8153399" cy="3657744"/>
        </p:xfrm>
        <a:graphic>
          <a:graphicData uri="http://schemas.openxmlformats.org/drawingml/2006/table">
            <a:tbl>
              <a:tblPr firstRow="1">
                <a:noFill/>
              </a:tblPr>
              <a:tblGrid>
                <a:gridCol w="1887766">
                  <a:extLst>
                    <a:ext uri="{9D8B030D-6E8A-4147-A177-3AD203B41FA5}">
                      <a16:colId xmlns:a16="http://schemas.microsoft.com/office/drawing/2014/main" val="20000"/>
                    </a:ext>
                  </a:extLst>
                </a:gridCol>
                <a:gridCol w="1846034">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362199">
                  <a:extLst>
                    <a:ext uri="{9D8B030D-6E8A-4147-A177-3AD203B41FA5}">
                      <a16:colId xmlns:a16="http://schemas.microsoft.com/office/drawing/2014/main" val="20003"/>
                    </a:ext>
                  </a:extLst>
                </a:gridCol>
              </a:tblGrid>
              <a:tr h="255639">
                <a:tc>
                  <a:txBody>
                    <a:bodyPr/>
                    <a:lstStyle/>
                    <a:p>
                      <a:r>
                        <a:rPr lang="en-US" sz="1800" b="1" i="0" u="none" strike="noStrike" cap="none" baseline="0" dirty="0">
                          <a:solidFill>
                            <a:schemeClr val="tx1"/>
                          </a:solidFill>
                          <a:effectLst/>
                          <a:latin typeface="+mn-lt"/>
                          <a:ea typeface="+mn-ea"/>
                          <a:cs typeface="+mn-cs"/>
                          <a:sym typeface="Arial"/>
                        </a:rPr>
                        <a:t>Dimension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Advanced </a:t>
                      </a:r>
                    </a:p>
                    <a:p>
                      <a:r>
                        <a:rPr lang="en-US" sz="1800" b="1" i="0" u="none" strike="noStrike" cap="none" baseline="0" dirty="0">
                          <a:solidFill>
                            <a:schemeClr val="tx1"/>
                          </a:solidFill>
                          <a:effectLst/>
                          <a:latin typeface="+mn-lt"/>
                          <a:ea typeface="+mn-ea"/>
                          <a:cs typeface="+mn-cs"/>
                          <a:sym typeface="Arial"/>
                        </a:rPr>
                        <a:t>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Developing </a:t>
                      </a:r>
                    </a:p>
                    <a:p>
                      <a:r>
                        <a:rPr lang="en-US" sz="1800" b="1" i="0" u="none" strike="noStrike" cap="none" baseline="0" dirty="0">
                          <a:solidFill>
                            <a:schemeClr val="tx1"/>
                          </a:solidFill>
                          <a:effectLst/>
                          <a:latin typeface="+mn-lt"/>
                          <a:ea typeface="+mn-ea"/>
                          <a:cs typeface="+mn-cs"/>
                          <a:sym typeface="Arial"/>
                        </a:rPr>
                        <a:t>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Emerging </a:t>
                      </a:r>
                    </a:p>
                    <a:p>
                      <a:r>
                        <a:rPr lang="en-US" sz="1800" b="1" i="0" u="none" strike="noStrike" cap="none" baseline="0" dirty="0">
                          <a:solidFill>
                            <a:schemeClr val="tx1"/>
                          </a:solidFill>
                          <a:effectLst/>
                          <a:latin typeface="+mn-lt"/>
                          <a:ea typeface="+mn-ea"/>
                          <a:cs typeface="+mn-cs"/>
                          <a:sym typeface="Arial"/>
                        </a:rPr>
                        <a:t>Markets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6240318"/>
                  </a:ext>
                </a:extLst>
              </a:tr>
              <a:tr h="255639">
                <a:tc>
                  <a:txBody>
                    <a:bodyPr/>
                    <a:lstStyle/>
                    <a:p>
                      <a:r>
                        <a:rPr lang="en-US" sz="1400" b="1" i="0" u="none" strike="noStrike" cap="none" baseline="0" dirty="0">
                          <a:solidFill>
                            <a:schemeClr val="tx1"/>
                          </a:solidFill>
                          <a:effectLst/>
                          <a:latin typeface="+mn-lt"/>
                          <a:ea typeface="+mn-ea"/>
                          <a:cs typeface="+mn-cs"/>
                          <a:sym typeface="Arial"/>
                        </a:rPr>
                        <a:t>Population (millions)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1,040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2,380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4,180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84041">
                <a:tc>
                  <a:txBody>
                    <a:bodyPr/>
                    <a:lstStyle/>
                    <a:p>
                      <a:r>
                        <a:rPr lang="en-US" sz="1400" b="1" i="0" u="none" strike="noStrike" cap="none" dirty="0">
                          <a:solidFill>
                            <a:schemeClr val="tx1"/>
                          </a:solidFill>
                          <a:effectLst/>
                          <a:latin typeface="+mn-lt"/>
                          <a:ea typeface="+mn-ea"/>
                          <a:cs typeface="+mn-cs"/>
                          <a:sym typeface="Arial"/>
                        </a:rPr>
                        <a:t>Telephone Lines per 1,000 People (fixed and mobile)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1,700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680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1,100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4041">
                <a:tc>
                  <a:txBody>
                    <a:bodyPr/>
                    <a:lstStyle/>
                    <a:p>
                      <a:r>
                        <a:rPr lang="en-US" sz="1400" b="1" i="0" u="none" strike="noStrike" cap="none" dirty="0">
                          <a:solidFill>
                            <a:schemeClr val="tx1"/>
                          </a:solidFill>
                          <a:effectLst/>
                          <a:latin typeface="+mn-lt"/>
                          <a:ea typeface="+mn-ea"/>
                          <a:cs typeface="+mn-cs"/>
                          <a:sym typeface="Arial"/>
                        </a:rPr>
                        <a:t>Secure Internet Servers per 1,000,000 People</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1,287</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12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72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5639">
                <a:tc>
                  <a:txBody>
                    <a:bodyPr/>
                    <a:lstStyle/>
                    <a:p>
                      <a:r>
                        <a:rPr lang="en-US" sz="1400" b="1" i="0" u="none" strike="noStrike" cap="none" dirty="0">
                          <a:solidFill>
                            <a:schemeClr val="tx1"/>
                          </a:solidFill>
                          <a:effectLst/>
                          <a:latin typeface="+mn-lt"/>
                          <a:ea typeface="+mn-ea"/>
                          <a:cs typeface="+mn-cs"/>
                          <a:sym typeface="Arial"/>
                        </a:rPr>
                        <a:t>Internet Users per 1,000 People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902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365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576</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563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400" b="1" i="0" u="none" strike="noStrike" cap="none" dirty="0">
                          <a:solidFill>
                            <a:schemeClr val="tx1"/>
                          </a:solidFill>
                          <a:effectLst/>
                          <a:latin typeface="+mn-lt"/>
                          <a:ea typeface="+mn-ea"/>
                          <a:cs typeface="+mn-cs"/>
                          <a:sym typeface="Arial"/>
                        </a:rPr>
                        <a:t>Motor vehicles per 1,000 people </a:t>
                      </a:r>
                      <a:r>
                        <a:rPr lang="en-US" sz="1400" b="1" i="0" u="none" strike="noStrike" cap="none" baseline="0" dirty="0">
                          <a:solidFill>
                            <a:schemeClr val="tx1"/>
                          </a:solidFill>
                          <a:effectLst/>
                          <a:latin typeface="+mn-lt"/>
                          <a:ea typeface="+mn-ea"/>
                          <a:cs typeface="+mn-cs"/>
                          <a:sym typeface="Arial"/>
                        </a:rPr>
                        <a:t> </a:t>
                      </a:r>
                      <a:endParaRPr lang="en-US" sz="1400" b="1"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602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60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230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 name="Text Placeholder 3"/>
          <p:cNvSpPr>
            <a:spLocks noGrp="1"/>
          </p:cNvSpPr>
          <p:nvPr>
            <p:ph type="body" idx="1"/>
          </p:nvPr>
        </p:nvSpPr>
        <p:spPr>
          <a:xfrm>
            <a:off x="457200" y="5943600"/>
            <a:ext cx="8229600" cy="341416"/>
          </a:xfrm>
        </p:spPr>
        <p:txBody>
          <a:bodyPr/>
          <a:lstStyle/>
          <a:p>
            <a:r>
              <a:rPr lang="en-US" sz="1200" dirty="0">
                <a:latin typeface="+mn-lt"/>
              </a:rPr>
              <a:t>Sources: Adapted from World Bank at httpflwvwv.worldbank.org and International Monetary Fund at </a:t>
            </a:r>
            <a:r>
              <a:rPr lang="en-US" sz="1200" dirty="0">
                <a:latin typeface="+mn-lt"/>
                <a:hlinkClick r:id="rId3" tooltip="http://w-wwimf.org"/>
              </a:rPr>
              <a:t>http://w-wwimf.org</a:t>
            </a:r>
            <a:r>
              <a:rPr lang="en-US" sz="1200" dirty="0">
                <a:latin typeface="+mn-l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The World at Night </a:t>
            </a:r>
            <a:endParaRPr lang="en-US" altLang="en-US" dirty="0">
              <a:sym typeface="Times New Roman" pitchFamily="18" charset="0"/>
            </a:endParaRPr>
          </a:p>
        </p:txBody>
      </p:sp>
      <p:pic>
        <p:nvPicPr>
          <p:cNvPr id="4" name="Picture 2" descr="A map presents the world at night, showing varying areas of industrialization. The map shows where heavier industrialization is located in the world by the brightness of lights at night. Some of the brightest areas include, the eastern U S, eastern Canada, western Europe, and Japan. Other bright areas include India, eastern Europe, western Asia, Western U S, western Canada, Central America, south east Asia, Malaysia, the Middle East, and cities in South America, southern Africa.&#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470" y="1523999"/>
            <a:ext cx="8006129" cy="41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idx="1"/>
          </p:nvPr>
        </p:nvSpPr>
        <p:spPr>
          <a:xfrm>
            <a:off x="457200" y="6019800"/>
            <a:ext cx="8229600" cy="265216"/>
          </a:xfrm>
        </p:spPr>
        <p:txBody>
          <a:bodyPr/>
          <a:lstStyle/>
          <a:p>
            <a:r>
              <a:rPr lang="en-US" altLang="en-US" sz="1200" i="1" dirty="0">
                <a:latin typeface="+mn-lt"/>
              </a:rPr>
              <a:t>Source: </a:t>
            </a:r>
            <a:r>
              <a:rPr lang="en-US" altLang="en-US" sz="1200" dirty="0">
                <a:latin typeface="+mn-lt"/>
              </a:rPr>
              <a:t>C. Mayhew and R. Simmon (N</a:t>
            </a:r>
            <a:r>
              <a:rPr lang="en-US" altLang="en-US" sz="100" dirty="0">
                <a:latin typeface="+mn-lt"/>
              </a:rPr>
              <a:t> </a:t>
            </a:r>
            <a:r>
              <a:rPr lang="en-US" altLang="en-US" sz="1200" dirty="0">
                <a:latin typeface="+mn-lt"/>
              </a:rPr>
              <a:t>A</a:t>
            </a:r>
            <a:r>
              <a:rPr lang="en-US" altLang="en-US" sz="100" dirty="0">
                <a:latin typeface="+mn-lt"/>
              </a:rPr>
              <a:t> </a:t>
            </a:r>
            <a:r>
              <a:rPr lang="en-US" altLang="en-US" sz="1200" dirty="0">
                <a:latin typeface="+mn-lt"/>
              </a:rPr>
              <a:t>S</a:t>
            </a:r>
            <a:r>
              <a:rPr lang="en-US" altLang="en-US" sz="100" dirty="0">
                <a:latin typeface="+mn-lt"/>
              </a:rPr>
              <a:t> </a:t>
            </a:r>
            <a:r>
              <a:rPr lang="en-US" altLang="en-US" sz="1200" dirty="0">
                <a:latin typeface="+mn-lt"/>
              </a:rPr>
              <a:t>A/G</a:t>
            </a:r>
            <a:r>
              <a:rPr lang="en-US" altLang="en-US" sz="100" dirty="0">
                <a:latin typeface="+mn-lt"/>
              </a:rPr>
              <a:t> </a:t>
            </a:r>
            <a:r>
              <a:rPr lang="en-US" altLang="en-US" sz="1200" dirty="0">
                <a:latin typeface="+mn-lt"/>
              </a:rPr>
              <a:t>S</a:t>
            </a:r>
            <a:r>
              <a:rPr lang="en-US" altLang="en-US" sz="100" dirty="0">
                <a:latin typeface="+mn-lt"/>
              </a:rPr>
              <a:t> </a:t>
            </a:r>
            <a:r>
              <a:rPr lang="en-US" altLang="en-US" sz="1200" dirty="0">
                <a:latin typeface="+mn-lt"/>
              </a:rPr>
              <a:t>F</a:t>
            </a:r>
            <a:r>
              <a:rPr lang="en-US" altLang="en-US" sz="100" dirty="0">
                <a:latin typeface="+mn-lt"/>
              </a:rPr>
              <a:t> </a:t>
            </a:r>
            <a:r>
              <a:rPr lang="en-US" altLang="en-US" sz="1200" dirty="0">
                <a:latin typeface="+mn-lt"/>
              </a:rPr>
              <a:t>C), N</a:t>
            </a:r>
            <a:r>
              <a:rPr lang="en-US" altLang="en-US" sz="100" dirty="0">
                <a:latin typeface="+mn-lt"/>
              </a:rPr>
              <a:t> </a:t>
            </a:r>
            <a:r>
              <a:rPr lang="en-US" altLang="en-US" sz="1200" dirty="0">
                <a:latin typeface="+mn-lt"/>
              </a:rPr>
              <a:t>O</a:t>
            </a:r>
            <a:r>
              <a:rPr lang="en-US" altLang="en-US" sz="100" dirty="0">
                <a:latin typeface="+mn-lt"/>
              </a:rPr>
              <a:t> </a:t>
            </a:r>
            <a:r>
              <a:rPr lang="en-US" altLang="en-US" sz="1200" dirty="0">
                <a:latin typeface="+mn-lt"/>
              </a:rPr>
              <a:t>A</a:t>
            </a:r>
            <a:r>
              <a:rPr lang="en-US" altLang="en-US" sz="100" dirty="0">
                <a:latin typeface="+mn-lt"/>
              </a:rPr>
              <a:t> </a:t>
            </a:r>
            <a:r>
              <a:rPr lang="en-US" altLang="en-US" sz="1200" dirty="0">
                <a:latin typeface="+mn-lt"/>
              </a:rPr>
              <a:t>A/N</a:t>
            </a:r>
            <a:r>
              <a:rPr lang="en-US" altLang="en-US" sz="100" dirty="0">
                <a:latin typeface="+mn-lt"/>
              </a:rPr>
              <a:t> </a:t>
            </a:r>
            <a:r>
              <a:rPr lang="en-US" altLang="en-US" sz="1200" dirty="0">
                <a:latin typeface="+mn-lt"/>
              </a:rPr>
              <a:t>G</a:t>
            </a:r>
            <a:r>
              <a:rPr lang="en-US" altLang="en-US" sz="100" dirty="0">
                <a:latin typeface="+mn-lt"/>
              </a:rPr>
              <a:t> </a:t>
            </a:r>
            <a:r>
              <a:rPr lang="en-US" altLang="en-US" sz="1200" dirty="0">
                <a:latin typeface="+mn-lt"/>
              </a:rPr>
              <a:t>D</a:t>
            </a:r>
            <a:r>
              <a:rPr lang="en-US" altLang="en-US" sz="100" dirty="0">
                <a:latin typeface="+mn-lt"/>
              </a:rPr>
              <a:t> </a:t>
            </a:r>
            <a:r>
              <a:rPr lang="en-US" altLang="en-US" sz="1200" dirty="0">
                <a:latin typeface="+mn-lt"/>
              </a:rPr>
              <a:t>C, D</a:t>
            </a:r>
            <a:r>
              <a:rPr lang="en-US" altLang="en-US" sz="100" dirty="0">
                <a:latin typeface="+mn-lt"/>
              </a:rPr>
              <a:t> </a:t>
            </a:r>
            <a:r>
              <a:rPr lang="en-US" altLang="en-US" sz="1200" dirty="0">
                <a:latin typeface="+mn-lt"/>
              </a:rPr>
              <a:t>M</a:t>
            </a:r>
            <a:r>
              <a:rPr lang="en-US" altLang="en-US" sz="100" dirty="0">
                <a:latin typeface="+mn-lt"/>
              </a:rPr>
              <a:t> </a:t>
            </a:r>
            <a:r>
              <a:rPr lang="en-US" altLang="en-US" sz="1200" dirty="0">
                <a:latin typeface="+mn-lt"/>
              </a:rPr>
              <a:t>S</a:t>
            </a:r>
            <a:r>
              <a:rPr lang="en-US" altLang="en-US" sz="100" dirty="0">
                <a:latin typeface="+mn-lt"/>
              </a:rPr>
              <a:t> </a:t>
            </a:r>
            <a:r>
              <a:rPr lang="en-US" altLang="en-US" sz="1200" dirty="0">
                <a:latin typeface="+mn-lt"/>
              </a:rPr>
              <a:t>P Digital Archive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Emerging Market Economies</a:t>
            </a:r>
            <a:endParaRPr lang="en-US" altLang="en-US" dirty="0">
              <a:sym typeface="Times New Roman" pitchFamily="18" charset="0"/>
            </a:endParaRPr>
          </a:p>
        </p:txBody>
      </p:sp>
      <p:sp>
        <p:nvSpPr>
          <p:cNvPr id="16387" name="Content Placeholder 2"/>
          <p:cNvSpPr txBox="1">
            <a:spLocks noGrp="1"/>
          </p:cNvSpPr>
          <p:nvPr>
            <p:ph type="body" idx="1"/>
          </p:nvPr>
        </p:nvSpPr>
        <p:spPr/>
        <p:txBody>
          <a:bodyPr/>
          <a:lstStyle/>
          <a:p>
            <a:r>
              <a:rPr lang="en-US" altLang="en-US" sz="2400" dirty="0">
                <a:latin typeface="+mn-lt"/>
              </a:rPr>
              <a:t>About 30 countries with rising economic aspirations that enjoy rapidly growing standards of living. </a:t>
            </a:r>
          </a:p>
          <a:p>
            <a:r>
              <a:rPr lang="en-US" altLang="en-US" sz="2400" dirty="0">
                <a:latin typeface="+mn-lt"/>
              </a:rPr>
              <a:t>Evolving towards wealthy nation status.</a:t>
            </a:r>
          </a:p>
          <a:p>
            <a:r>
              <a:rPr lang="en-US" altLang="en-US" sz="2400" dirty="0">
                <a:latin typeface="+mn-lt"/>
              </a:rPr>
              <a:t>Importance in the world economy is increasing as attractive destinations for exports, F</a:t>
            </a:r>
            <a:r>
              <a:rPr lang="en-US" altLang="en-US" sz="100" dirty="0">
                <a:latin typeface="+mn-lt"/>
              </a:rPr>
              <a:t> </a:t>
            </a:r>
            <a:r>
              <a:rPr lang="en-US" altLang="en-US" sz="2400" dirty="0">
                <a:latin typeface="+mn-lt"/>
              </a:rPr>
              <a:t>D</a:t>
            </a:r>
            <a:r>
              <a:rPr lang="en-US" altLang="en-US" sz="100" dirty="0">
                <a:latin typeface="+mn-lt"/>
              </a:rPr>
              <a:t> </a:t>
            </a:r>
            <a:r>
              <a:rPr lang="en-US" altLang="en-US" sz="2400" dirty="0">
                <a:latin typeface="+mn-lt"/>
              </a:rPr>
              <a:t>I, and sourcing.</a:t>
            </a:r>
          </a:p>
          <a:p>
            <a:r>
              <a:rPr lang="en-US" altLang="en-US" sz="2400" dirty="0">
                <a:latin typeface="+mn-lt"/>
              </a:rPr>
              <a:t>Hong Kong, Israel, Saudi Arabia, Singapore, South Korea, and Taiwan have developed beyond the emerging market stage.</a:t>
            </a:r>
          </a:p>
        </p:txBody>
      </p:sp>
      <p:pic>
        <p:nvPicPr>
          <p:cNvPr id="4" name="Picture 3">
            <a:extLst>
              <a:ext uri="{FF2B5EF4-FFF2-40B4-BE49-F238E27FC236}">
                <a16:creationId xmlns:a16="http://schemas.microsoft.com/office/drawing/2014/main" id="{6229AD21-B91B-4325-A7BC-A63DB2580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latin typeface="Times New Roman" pitchFamily="18" charset="0"/>
                <a:ea typeface="ＭＳ Ｐゴシック" pitchFamily="34" charset="-128"/>
                <a:cs typeface="Times New Roman" pitchFamily="18" charset="0"/>
              </a:rPr>
              <a:t>Additional Concepts</a:t>
            </a:r>
            <a:endParaRPr lang="en-US" altLang="en-US" dirty="0">
              <a:latin typeface="Times New Roman" pitchFamily="18" charset="0"/>
              <a:cs typeface="Times New Roman" pitchFamily="18" charset="0"/>
              <a:sym typeface="Times New Roman" pitchFamily="18" charset="0"/>
            </a:endParaRPr>
          </a:p>
        </p:txBody>
      </p:sp>
      <p:sp>
        <p:nvSpPr>
          <p:cNvPr id="16387" name="Content Placeholder 2"/>
          <p:cNvSpPr txBox="1">
            <a:spLocks noGrp="1"/>
          </p:cNvSpPr>
          <p:nvPr>
            <p:ph type="body" idx="1"/>
          </p:nvPr>
        </p:nvSpPr>
        <p:spPr/>
        <p:txBody>
          <a:bodyPr/>
          <a:lstStyle/>
          <a:p>
            <a:pPr>
              <a:spcBef>
                <a:spcPts val="3000"/>
              </a:spcBef>
            </a:pPr>
            <a:r>
              <a:rPr lang="en-US" altLang="en-US" sz="2400" b="1" dirty="0">
                <a:solidFill>
                  <a:schemeClr val="tx1"/>
                </a:solidFill>
                <a:latin typeface="+mn-lt"/>
                <a:ea typeface="ＭＳ Ｐゴシック" pitchFamily="34" charset="-128"/>
              </a:rPr>
              <a:t>Transition economies</a:t>
            </a:r>
            <a:r>
              <a:rPr lang="en-US" altLang="en-US" sz="2400" dirty="0">
                <a:solidFill>
                  <a:schemeClr val="tx1"/>
                </a:solidFill>
                <a:latin typeface="+mn-lt"/>
                <a:ea typeface="ＭＳ Ｐゴシック" pitchFamily="34" charset="-128"/>
              </a:rPr>
              <a:t>: A subset of emerging markets that evolved from centrally planned economies into liberalized markets.</a:t>
            </a:r>
          </a:p>
          <a:p>
            <a:pPr>
              <a:spcBef>
                <a:spcPts val="3000"/>
              </a:spcBef>
            </a:pPr>
            <a:r>
              <a:rPr lang="en-US" altLang="en-US" sz="2400" b="1" dirty="0">
                <a:solidFill>
                  <a:schemeClr val="tx1"/>
                </a:solidFill>
                <a:latin typeface="+mn-lt"/>
                <a:ea typeface="ＭＳ Ｐゴシック" pitchFamily="34" charset="-128"/>
              </a:rPr>
              <a:t>Privatization</a:t>
            </a:r>
            <a:r>
              <a:rPr lang="en-US" altLang="en-US" sz="2400" dirty="0">
                <a:solidFill>
                  <a:schemeClr val="tx1"/>
                </a:solidFill>
                <a:latin typeface="+mn-lt"/>
                <a:ea typeface="ＭＳ Ｐゴシック" pitchFamily="34" charset="-128"/>
              </a:rPr>
              <a:t>: Transfer of state-owned industries to private concerns.</a:t>
            </a:r>
          </a:p>
          <a:p>
            <a:pPr>
              <a:spcBef>
                <a:spcPts val="3000"/>
              </a:spcBef>
            </a:pPr>
            <a:r>
              <a:rPr lang="en-US" altLang="en-US" sz="2400" b="1" dirty="0">
                <a:solidFill>
                  <a:schemeClr val="tx1"/>
                </a:solidFill>
                <a:latin typeface="+mn-lt"/>
                <a:ea typeface="ＭＳ Ｐゴシック" pitchFamily="34" charset="-128"/>
              </a:rPr>
              <a:t>New global challengers</a:t>
            </a:r>
            <a:r>
              <a:rPr lang="en-US" altLang="en-US" sz="2400" dirty="0">
                <a:solidFill>
                  <a:schemeClr val="tx1"/>
                </a:solidFill>
                <a:latin typeface="+mn-lt"/>
                <a:ea typeface="ＭＳ Ｐゴシック" pitchFamily="34" charset="-128"/>
              </a:rPr>
              <a:t>: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Leading firms from emerging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markets that are fast becoming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key contenders in world markets.</a:t>
            </a:r>
          </a:p>
        </p:txBody>
      </p:sp>
      <p:pic>
        <p:nvPicPr>
          <p:cNvPr id="2" name="Picture 1">
            <a:extLst>
              <a:ext uri="{FF2B5EF4-FFF2-40B4-BE49-F238E27FC236}">
                <a16:creationId xmlns:a16="http://schemas.microsoft.com/office/drawing/2014/main" id="{380A5E91-5F47-4993-942B-B323650B4A20}"/>
              </a:ext>
            </a:extLst>
          </p:cNvPr>
          <p:cNvPicPr>
            <a:picLocks noChangeAspect="1"/>
          </p:cNvPicPr>
          <p:nvPr/>
        </p:nvPicPr>
        <p:blipFill>
          <a:blip r:embed="rId3"/>
          <a:stretch>
            <a:fillRect/>
          </a:stretch>
        </p:blipFill>
        <p:spPr>
          <a:xfrm>
            <a:off x="5562600" y="3886200"/>
            <a:ext cx="3336817" cy="226437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dirty="0"/>
              <a:t>Trade Conditions in the Major Country Groups</a:t>
            </a:r>
            <a:endParaRPr lang="en-US" altLang="en-US" dirty="0">
              <a:sym typeface="Times New Roman" pitchFamily="18" charset="0"/>
            </a:endParaRPr>
          </a:p>
        </p:txBody>
      </p:sp>
      <p:graphicFrame>
        <p:nvGraphicFramePr>
          <p:cNvPr id="7" name="Table 2"/>
          <p:cNvGraphicFramePr/>
          <p:nvPr>
            <p:extLst>
              <p:ext uri="{D42A27DB-BD31-4B8C-83A1-F6EECF244321}">
                <p14:modId xmlns:p14="http://schemas.microsoft.com/office/powerpoint/2010/main" val="2337273643"/>
              </p:ext>
            </p:extLst>
          </p:nvPr>
        </p:nvGraphicFramePr>
        <p:xfrm>
          <a:off x="533401" y="1752600"/>
          <a:ext cx="8153399" cy="3017664"/>
        </p:xfrm>
        <a:graphic>
          <a:graphicData uri="http://schemas.openxmlformats.org/drawingml/2006/table">
            <a:tbl>
              <a:tblPr firstRow="1">
                <a:noFill/>
              </a:tblPr>
              <a:tblGrid>
                <a:gridCol w="1887766">
                  <a:extLst>
                    <a:ext uri="{9D8B030D-6E8A-4147-A177-3AD203B41FA5}">
                      <a16:colId xmlns:a16="http://schemas.microsoft.com/office/drawing/2014/main" val="20000"/>
                    </a:ext>
                  </a:extLst>
                </a:gridCol>
                <a:gridCol w="1846034">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362199">
                  <a:extLst>
                    <a:ext uri="{9D8B030D-6E8A-4147-A177-3AD203B41FA5}">
                      <a16:colId xmlns:a16="http://schemas.microsoft.com/office/drawing/2014/main" val="20003"/>
                    </a:ext>
                  </a:extLst>
                </a:gridCol>
              </a:tblGrid>
              <a:tr h="482854">
                <a:tc>
                  <a:txBody>
                    <a:bodyPr/>
                    <a:lstStyle/>
                    <a:p>
                      <a:r>
                        <a:rPr lang="en-US" sz="1800" b="1" i="0" u="none" strike="noStrike" cap="none" baseline="0" dirty="0">
                          <a:solidFill>
                            <a:schemeClr val="tx1"/>
                          </a:solidFill>
                          <a:effectLst/>
                          <a:latin typeface="+mn-lt"/>
                          <a:ea typeface="+mn-ea"/>
                          <a:cs typeface="+mn-cs"/>
                          <a:sym typeface="Arial"/>
                        </a:rPr>
                        <a:t>Trade Condition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Advanced 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Developing Economies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Emerging Markets </a:t>
                      </a:r>
                    </a:p>
                    <a:p>
                      <a:endParaRPr lang="en-US" sz="1800" b="1" i="0" u="none" strike="noStrike" cap="none" baseline="0"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5639">
                <a:tc>
                  <a:txBody>
                    <a:bodyPr/>
                    <a:lstStyle/>
                    <a:p>
                      <a:r>
                        <a:rPr lang="en-US" sz="1800" b="1" i="1" u="none" strike="noStrike" cap="none" baseline="0" dirty="0">
                          <a:solidFill>
                            <a:schemeClr val="tx1"/>
                          </a:solidFill>
                          <a:effectLst/>
                          <a:latin typeface="+mn-lt"/>
                          <a:ea typeface="+mn-ea"/>
                          <a:cs typeface="+mn-cs"/>
                          <a:sym typeface="Arial"/>
                        </a:rPr>
                        <a:t>Industry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Highly developed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Poor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Rapidly improving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639">
                <a:tc>
                  <a:txBody>
                    <a:bodyPr/>
                    <a:lstStyle/>
                    <a:p>
                      <a:r>
                        <a:rPr lang="en-US" sz="1800" b="1" i="1" u="none" strike="noStrike" cap="none" baseline="0" dirty="0">
                          <a:solidFill>
                            <a:schemeClr val="tx1"/>
                          </a:solidFill>
                          <a:effectLst/>
                          <a:latin typeface="+mn-lt"/>
                          <a:ea typeface="+mn-ea"/>
                          <a:cs typeface="+mn-cs"/>
                          <a:sym typeface="Arial"/>
                        </a:rPr>
                        <a:t>Competition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Substantial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Limited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Substantial</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5639">
                <a:tc>
                  <a:txBody>
                    <a:bodyPr/>
                    <a:lstStyle/>
                    <a:p>
                      <a:r>
                        <a:rPr lang="en-US" sz="1800" b="1" i="1" u="none" strike="noStrike" cap="none" baseline="0" dirty="0">
                          <a:solidFill>
                            <a:schemeClr val="tx1"/>
                          </a:solidFill>
                          <a:effectLst/>
                          <a:latin typeface="+mn-lt"/>
                          <a:ea typeface="+mn-ea"/>
                          <a:cs typeface="+mn-cs"/>
                          <a:sym typeface="Arial"/>
                        </a:rPr>
                        <a:t>Trade Barriers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Minimal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Moderate to high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Moderate</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5639">
                <a:tc>
                  <a:txBody>
                    <a:bodyPr/>
                    <a:lstStyle/>
                    <a:p>
                      <a:r>
                        <a:rPr lang="en-US" sz="1800" b="1" i="1" u="none" strike="noStrike" cap="none" baseline="0" dirty="0">
                          <a:solidFill>
                            <a:schemeClr val="tx1"/>
                          </a:solidFill>
                          <a:effectLst/>
                          <a:latin typeface="+mn-lt"/>
                          <a:ea typeface="+mn-ea"/>
                          <a:cs typeface="+mn-cs"/>
                          <a:sym typeface="Arial"/>
                        </a:rPr>
                        <a:t>Trade Volume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High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Low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High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5639">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1" i="1" u="none" strike="noStrike" cap="none" baseline="0" dirty="0">
                          <a:solidFill>
                            <a:schemeClr val="tx1"/>
                          </a:solidFill>
                          <a:effectLst/>
                          <a:latin typeface="+mn-lt"/>
                          <a:ea typeface="+mn-ea"/>
                          <a:cs typeface="+mn-cs"/>
                          <a:sym typeface="Arial"/>
                        </a:rPr>
                        <a:t>Inward FDI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High</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Low</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Moderate to High </a:t>
                      </a:r>
                    </a:p>
                    <a:p>
                      <a:endParaRPr lang="en-US" sz="1800" b="0" i="0" u="none" strike="noStrike" cap="none" baseline="0"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 Placeholder 3"/>
          <p:cNvSpPr>
            <a:spLocks noGrp="1"/>
          </p:cNvSpPr>
          <p:nvPr>
            <p:ph type="body" idx="1"/>
          </p:nvPr>
        </p:nvSpPr>
        <p:spPr/>
        <p:txBody>
          <a:bodyPr/>
          <a:lstStyle/>
          <a:p>
            <a:r>
              <a:rPr lang="en-US" altLang="en-US" sz="1200" dirty="0">
                <a:latin typeface="+mn-lt"/>
              </a:rPr>
              <a:t>Sources: Based on International Monetary Fund at http://www.imf.org; World Bank, 2018, at http://www.worldbank.org; and Central Intelligence Agency, World Factbook, 2018, https://www.cia.gov/library/publications/the-world-factbook/.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National Characteristics of Major Country Groups</a:t>
            </a:r>
            <a:endParaRPr lang="en-US" altLang="en-US" dirty="0">
              <a:sym typeface="Times New Roman" pitchFamily="18" charset="0"/>
            </a:endParaRPr>
          </a:p>
        </p:txBody>
      </p:sp>
      <p:graphicFrame>
        <p:nvGraphicFramePr>
          <p:cNvPr id="7" name="Table 2"/>
          <p:cNvGraphicFramePr/>
          <p:nvPr>
            <p:extLst>
              <p:ext uri="{D42A27DB-BD31-4B8C-83A1-F6EECF244321}">
                <p14:modId xmlns:p14="http://schemas.microsoft.com/office/powerpoint/2010/main" val="2818848584"/>
              </p:ext>
            </p:extLst>
          </p:nvPr>
        </p:nvGraphicFramePr>
        <p:xfrm>
          <a:off x="533402" y="1328385"/>
          <a:ext cx="8153398" cy="4615215"/>
        </p:xfrm>
        <a:graphic>
          <a:graphicData uri="http://schemas.openxmlformats.org/drawingml/2006/table">
            <a:tbl>
              <a:tblPr firstRow="1">
                <a:noFill/>
              </a:tblPr>
              <a:tblGrid>
                <a:gridCol w="1887766">
                  <a:extLst>
                    <a:ext uri="{9D8B030D-6E8A-4147-A177-3AD203B41FA5}">
                      <a16:colId xmlns:a16="http://schemas.microsoft.com/office/drawing/2014/main" val="20000"/>
                    </a:ext>
                  </a:extLst>
                </a:gridCol>
                <a:gridCol w="2088544">
                  <a:extLst>
                    <a:ext uri="{9D8B030D-6E8A-4147-A177-3AD203B41FA5}">
                      <a16:colId xmlns:a16="http://schemas.microsoft.com/office/drawing/2014/main" val="20001"/>
                    </a:ext>
                  </a:extLst>
                </a:gridCol>
                <a:gridCol w="2088544">
                  <a:extLst>
                    <a:ext uri="{9D8B030D-6E8A-4147-A177-3AD203B41FA5}">
                      <a16:colId xmlns:a16="http://schemas.microsoft.com/office/drawing/2014/main" val="20002"/>
                    </a:ext>
                  </a:extLst>
                </a:gridCol>
                <a:gridCol w="2088544">
                  <a:extLst>
                    <a:ext uri="{9D8B030D-6E8A-4147-A177-3AD203B41FA5}">
                      <a16:colId xmlns:a16="http://schemas.microsoft.com/office/drawing/2014/main" val="20003"/>
                    </a:ext>
                  </a:extLst>
                </a:gridCol>
              </a:tblGrid>
              <a:tr h="425761">
                <a:tc>
                  <a:txBody>
                    <a:bodyPr/>
                    <a:lstStyle/>
                    <a:p>
                      <a:r>
                        <a:rPr lang="en-US" sz="1600" b="1" i="0" u="none" strike="noStrike" cap="none" baseline="0" dirty="0">
                          <a:solidFill>
                            <a:schemeClr val="tx1"/>
                          </a:solidFill>
                          <a:effectLst/>
                          <a:latin typeface="+mn-lt"/>
                          <a:ea typeface="+mn-ea"/>
                          <a:cs typeface="+mn-cs"/>
                          <a:sym typeface="Arial"/>
                        </a:rPr>
                        <a:t>Characteristic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baseline="0" dirty="0">
                          <a:solidFill>
                            <a:schemeClr val="tx1"/>
                          </a:solidFill>
                          <a:effectLst/>
                          <a:latin typeface="+mn-lt"/>
                          <a:ea typeface="+mn-ea"/>
                          <a:cs typeface="+mn-cs"/>
                          <a:sym typeface="Arial"/>
                        </a:rPr>
                        <a:t>Advanced </a:t>
                      </a:r>
                    </a:p>
                    <a:p>
                      <a:r>
                        <a:rPr lang="en-US" sz="1600" b="1" i="0" u="none" strike="noStrike" cap="none" baseline="0" dirty="0">
                          <a:solidFill>
                            <a:schemeClr val="tx1"/>
                          </a:solidFill>
                          <a:effectLst/>
                          <a:latin typeface="+mn-lt"/>
                          <a:ea typeface="+mn-ea"/>
                          <a:cs typeface="+mn-cs"/>
                          <a:sym typeface="Arial"/>
                        </a:rPr>
                        <a:t>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baseline="0" dirty="0">
                          <a:solidFill>
                            <a:schemeClr val="tx1"/>
                          </a:solidFill>
                          <a:effectLst/>
                          <a:latin typeface="+mn-lt"/>
                          <a:ea typeface="+mn-ea"/>
                          <a:cs typeface="+mn-cs"/>
                          <a:sym typeface="Arial"/>
                        </a:rPr>
                        <a:t>Developing </a:t>
                      </a:r>
                    </a:p>
                    <a:p>
                      <a:r>
                        <a:rPr lang="en-US" sz="1600" b="1" i="0" u="none" strike="noStrike" cap="none" baseline="0" dirty="0">
                          <a:solidFill>
                            <a:schemeClr val="tx1"/>
                          </a:solidFill>
                          <a:effectLst/>
                          <a:latin typeface="+mn-lt"/>
                          <a:ea typeface="+mn-ea"/>
                          <a:cs typeface="+mn-cs"/>
                          <a:sym typeface="Arial"/>
                        </a:rPr>
                        <a:t>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i="0" u="none" strike="noStrike" cap="none" baseline="0" dirty="0">
                          <a:solidFill>
                            <a:schemeClr val="tx1"/>
                          </a:solidFill>
                          <a:effectLst/>
                          <a:latin typeface="+mn-lt"/>
                          <a:ea typeface="+mn-ea"/>
                          <a:cs typeface="+mn-cs"/>
                          <a:sym typeface="Arial"/>
                        </a:rPr>
                        <a:t>Emerging </a:t>
                      </a:r>
                    </a:p>
                    <a:p>
                      <a:r>
                        <a:rPr lang="en-US" sz="1600" b="1" i="0" u="none" strike="noStrike" cap="none" baseline="0" dirty="0">
                          <a:solidFill>
                            <a:schemeClr val="tx1"/>
                          </a:solidFill>
                          <a:effectLst/>
                          <a:latin typeface="+mn-lt"/>
                          <a:ea typeface="+mn-ea"/>
                          <a:cs typeface="+mn-cs"/>
                          <a:sym typeface="Arial"/>
                        </a:rPr>
                        <a:t>Markets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03353">
                <a:tc>
                  <a:txBody>
                    <a:bodyPr/>
                    <a:lstStyle/>
                    <a:p>
                      <a:r>
                        <a:rPr lang="en-US" sz="1500" b="1" i="0" u="none" strike="noStrike" cap="none" baseline="0" dirty="0">
                          <a:solidFill>
                            <a:schemeClr val="tx1"/>
                          </a:solidFill>
                          <a:effectLst/>
                          <a:latin typeface="+mn-lt"/>
                          <a:ea typeface="+mn-ea"/>
                          <a:cs typeface="+mn-cs"/>
                          <a:sym typeface="Arial"/>
                        </a:rPr>
                        <a:t>Median Age of Citizens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39 years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24 years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32 years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3353">
                <a:tc>
                  <a:txBody>
                    <a:bodyPr/>
                    <a:lstStyle/>
                    <a:p>
                      <a:r>
                        <a:rPr lang="en-US" sz="1500" b="1" i="0" u="none" strike="noStrike" cap="none" baseline="0" dirty="0">
                          <a:solidFill>
                            <a:schemeClr val="tx1"/>
                          </a:solidFill>
                          <a:effectLst/>
                          <a:latin typeface="+mn-lt"/>
                          <a:ea typeface="+mn-ea"/>
                          <a:cs typeface="+mn-cs"/>
                          <a:sym typeface="Arial"/>
                        </a:rPr>
                        <a:t>Major Sector Focus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Services, </a:t>
                      </a:r>
                    </a:p>
                    <a:p>
                      <a:r>
                        <a:rPr lang="en-US" sz="1500" b="0" i="0" u="none" strike="noStrike" cap="none" baseline="0" dirty="0">
                          <a:solidFill>
                            <a:schemeClr val="tx1"/>
                          </a:solidFill>
                          <a:effectLst/>
                          <a:latin typeface="+mn-lt"/>
                          <a:ea typeface="+mn-ea"/>
                          <a:cs typeface="+mn-cs"/>
                          <a:sym typeface="Arial"/>
                        </a:rPr>
                        <a:t>branded products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Agriculture, </a:t>
                      </a:r>
                    </a:p>
                    <a:p>
                      <a:r>
                        <a:rPr lang="en-US" sz="1500" b="0" i="0" u="none" strike="noStrike" cap="none" baseline="0" dirty="0">
                          <a:solidFill>
                            <a:schemeClr val="tx1"/>
                          </a:solidFill>
                          <a:effectLst/>
                          <a:latin typeface="+mn-lt"/>
                          <a:ea typeface="+mn-ea"/>
                          <a:cs typeface="+mn-cs"/>
                          <a:sym typeface="Arial"/>
                        </a:rPr>
                        <a:t>commodities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Manufacturing, </a:t>
                      </a:r>
                    </a:p>
                    <a:p>
                      <a:r>
                        <a:rPr lang="en-US" sz="1500" b="0" i="0" u="none" strike="noStrike" cap="none" baseline="0" dirty="0">
                          <a:solidFill>
                            <a:schemeClr val="tx1"/>
                          </a:solidFill>
                          <a:effectLst/>
                          <a:latin typeface="+mn-lt"/>
                          <a:ea typeface="+mn-ea"/>
                          <a:cs typeface="+mn-cs"/>
                          <a:sym typeface="Arial"/>
                        </a:rPr>
                        <a:t>some services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3353">
                <a:tc>
                  <a:txBody>
                    <a:bodyPr/>
                    <a:lstStyle/>
                    <a:p>
                      <a:r>
                        <a:rPr lang="en-US" sz="1500" b="1" i="0" u="none" strike="noStrike" cap="none" baseline="0" dirty="0">
                          <a:solidFill>
                            <a:schemeClr val="tx1"/>
                          </a:solidFill>
                          <a:effectLst/>
                          <a:latin typeface="+mn-lt"/>
                          <a:ea typeface="+mn-ea"/>
                          <a:cs typeface="+mn-cs"/>
                          <a:sym typeface="Arial"/>
                        </a:rPr>
                        <a:t>Economic and Political Freedom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Free or mostly free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Mostly repressed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Moderately free or </a:t>
                      </a:r>
                    </a:p>
                    <a:p>
                      <a:r>
                        <a:rPr lang="en-US" sz="1500" b="0" i="0" u="none" strike="noStrike" cap="none" baseline="0" dirty="0">
                          <a:solidFill>
                            <a:schemeClr val="tx1"/>
                          </a:solidFill>
                          <a:effectLst/>
                          <a:latin typeface="+mn-lt"/>
                          <a:ea typeface="+mn-ea"/>
                          <a:cs typeface="+mn-cs"/>
                          <a:sym typeface="Arial"/>
                        </a:rPr>
                        <a:t>mostly not free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3353">
                <a:tc>
                  <a:txBody>
                    <a:bodyPr/>
                    <a:lstStyle/>
                    <a:p>
                      <a:r>
                        <a:rPr lang="en-US" sz="1500" b="1" i="0" u="none" strike="noStrike" cap="none" baseline="0" dirty="0">
                          <a:solidFill>
                            <a:schemeClr val="tx1"/>
                          </a:solidFill>
                          <a:effectLst/>
                          <a:latin typeface="+mn-lt"/>
                          <a:ea typeface="+mn-ea"/>
                          <a:cs typeface="+mn-cs"/>
                          <a:sym typeface="Arial"/>
                        </a:rPr>
                        <a:t>Economic/Political </a:t>
                      </a:r>
                    </a:p>
                    <a:p>
                      <a:r>
                        <a:rPr lang="en-US" sz="1500" b="1" i="0" u="none" strike="noStrike" cap="none" baseline="0" dirty="0">
                          <a:solidFill>
                            <a:schemeClr val="tx1"/>
                          </a:solidFill>
                          <a:effectLst/>
                          <a:latin typeface="+mn-lt"/>
                          <a:ea typeface="+mn-ea"/>
                          <a:cs typeface="+mn-cs"/>
                          <a:sym typeface="Arial"/>
                        </a:rPr>
                        <a:t>System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500" b="0" i="0" u="none" strike="noStrike" cap="none" baseline="0" dirty="0">
                          <a:solidFill>
                            <a:schemeClr val="tx1"/>
                          </a:solidFill>
                          <a:effectLst/>
                          <a:latin typeface="+mn-lt"/>
                          <a:ea typeface="+mn-ea"/>
                          <a:cs typeface="+mn-cs"/>
                          <a:sym typeface="Arial"/>
                        </a:rPr>
                        <a:t>Market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Command or Mixed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Mixed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03353">
                <a:tc>
                  <a:txBody>
                    <a:bodyPr/>
                    <a:lstStyle/>
                    <a:p>
                      <a:r>
                        <a:rPr lang="en-US" sz="1500" b="1" i="0" u="none" strike="noStrike" cap="none" baseline="0" dirty="0">
                          <a:solidFill>
                            <a:schemeClr val="tx1"/>
                          </a:solidFill>
                          <a:effectLst/>
                          <a:latin typeface="+mn-lt"/>
                          <a:ea typeface="+mn-ea"/>
                          <a:cs typeface="+mn-cs"/>
                          <a:sym typeface="Arial"/>
                        </a:rPr>
                        <a:t>Regulatory Environment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Minimal regulations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Highly regulated, </a:t>
                      </a:r>
                    </a:p>
                    <a:p>
                      <a:r>
                        <a:rPr lang="en-US" sz="1500" b="0" i="0" u="none" strike="noStrike" cap="none" baseline="0" dirty="0">
                          <a:solidFill>
                            <a:schemeClr val="tx1"/>
                          </a:solidFill>
                          <a:effectLst/>
                          <a:latin typeface="+mn-lt"/>
                          <a:ea typeface="+mn-ea"/>
                          <a:cs typeface="+mn-cs"/>
                          <a:sym typeface="Arial"/>
                        </a:rPr>
                        <a:t>burdensome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00" b="0" i="0" u="none" strike="noStrike" cap="none" baseline="0" dirty="0">
                          <a:solidFill>
                            <a:schemeClr val="tx1"/>
                          </a:solidFill>
                          <a:effectLst/>
                          <a:latin typeface="+mn-lt"/>
                          <a:ea typeface="+mn-ea"/>
                          <a:cs typeface="+mn-cs"/>
                          <a:sym typeface="Arial"/>
                        </a:rPr>
                        <a:t>Achieved much </a:t>
                      </a:r>
                    </a:p>
                    <a:p>
                      <a:r>
                        <a:rPr lang="en-US" sz="1300" b="0" i="0" u="none" strike="noStrike" cap="none" baseline="0" dirty="0">
                          <a:solidFill>
                            <a:schemeClr val="tx1"/>
                          </a:solidFill>
                          <a:effectLst/>
                          <a:latin typeface="+mn-lt"/>
                          <a:ea typeface="+mn-ea"/>
                          <a:cs typeface="+mn-cs"/>
                          <a:sym typeface="Arial"/>
                        </a:rPr>
                        <a:t>economic liberalization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35297">
                <a:tc>
                  <a:txBody>
                    <a:bodyPr/>
                    <a:lstStyle/>
                    <a:p>
                      <a:r>
                        <a:rPr lang="en-US" sz="1500" b="1" i="0" u="none" strike="noStrike" cap="none" baseline="0" dirty="0">
                          <a:solidFill>
                            <a:schemeClr val="tx1"/>
                          </a:solidFill>
                          <a:effectLst/>
                          <a:latin typeface="+mn-lt"/>
                          <a:ea typeface="+mn-ea"/>
                          <a:cs typeface="+mn-cs"/>
                          <a:sym typeface="Arial"/>
                        </a:rPr>
                        <a:t>Country Risk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Low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moderate to high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Variable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03353">
                <a:tc>
                  <a:txBody>
                    <a:bodyPr/>
                    <a:lstStyle/>
                    <a:p>
                      <a:r>
                        <a:rPr lang="en-US" sz="1500" b="1" i="0" u="none" strike="noStrike" cap="none" baseline="0" dirty="0">
                          <a:solidFill>
                            <a:schemeClr val="tx1"/>
                          </a:solidFill>
                          <a:effectLst/>
                          <a:latin typeface="+mn-lt"/>
                          <a:ea typeface="+mn-ea"/>
                          <a:cs typeface="+mn-cs"/>
                          <a:sym typeface="Arial"/>
                        </a:rPr>
                        <a:t>Intellectual Property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Strong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Weak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Moderate and </a:t>
                      </a:r>
                    </a:p>
                    <a:p>
                      <a:r>
                        <a:rPr lang="en-US" sz="1500" b="0" i="0" u="none" strike="noStrike" cap="none" baseline="0" dirty="0">
                          <a:solidFill>
                            <a:schemeClr val="tx1"/>
                          </a:solidFill>
                          <a:effectLst/>
                          <a:latin typeface="+mn-lt"/>
                          <a:ea typeface="+mn-ea"/>
                          <a:cs typeface="+mn-cs"/>
                          <a:sym typeface="Arial"/>
                        </a:rPr>
                        <a:t>Improving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2402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500" b="1" i="0" u="none" strike="noStrike" cap="none" baseline="0" dirty="0">
                          <a:solidFill>
                            <a:schemeClr val="tx1"/>
                          </a:solidFill>
                          <a:effectLst/>
                          <a:latin typeface="+mn-lt"/>
                          <a:ea typeface="+mn-ea"/>
                          <a:cs typeface="+mn-cs"/>
                          <a:sym typeface="Arial"/>
                        </a:rPr>
                        <a:t>Infrastructure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500" b="0" i="0" u="none" strike="noStrike" cap="none" baseline="0" dirty="0">
                          <a:solidFill>
                            <a:schemeClr val="tx1"/>
                          </a:solidFill>
                          <a:effectLst/>
                          <a:latin typeface="+mn-lt"/>
                          <a:ea typeface="+mn-ea"/>
                          <a:cs typeface="+mn-cs"/>
                          <a:sym typeface="Arial"/>
                        </a:rPr>
                        <a:t>Well-developed</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500" b="0" i="0" u="none" strike="noStrike" cap="none" baseline="0" dirty="0">
                          <a:solidFill>
                            <a:schemeClr val="tx1"/>
                          </a:solidFill>
                          <a:effectLst/>
                          <a:latin typeface="+mn-lt"/>
                          <a:ea typeface="+mn-ea"/>
                          <a:cs typeface="+mn-cs"/>
                          <a:sym typeface="Arial"/>
                        </a:rPr>
                        <a:t>Inadequate</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b="0" i="0" u="none" strike="noStrike" cap="none" baseline="0" dirty="0">
                          <a:solidFill>
                            <a:schemeClr val="tx1"/>
                          </a:solidFill>
                          <a:effectLst/>
                          <a:latin typeface="+mn-lt"/>
                          <a:ea typeface="+mn-ea"/>
                          <a:cs typeface="+mn-cs"/>
                          <a:sym typeface="Arial"/>
                        </a:rPr>
                        <a:t>Moderate, improving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 name="Text Placeholder 3"/>
          <p:cNvSpPr>
            <a:spLocks noGrp="1"/>
          </p:cNvSpPr>
          <p:nvPr>
            <p:ph type="body" idx="1"/>
          </p:nvPr>
        </p:nvSpPr>
        <p:spPr>
          <a:xfrm>
            <a:off x="457200" y="5968161"/>
            <a:ext cx="8229600" cy="508839"/>
          </a:xfrm>
        </p:spPr>
        <p:txBody>
          <a:bodyPr/>
          <a:lstStyle/>
          <a:p>
            <a:r>
              <a:rPr lang="en-US" altLang="en-US" sz="1200" dirty="0">
                <a:latin typeface="+mn-lt"/>
              </a:rPr>
              <a:t>Sources: Based on International Monetary Fund at http://www.imf.org. and Central Intelligence Agency, World Factbook, 2018, https://www.cia.gov/library/publications/the-world-factbook/.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sz="2400" dirty="0"/>
              <a:t>Estimated Total Contribution to World G</a:t>
            </a:r>
            <a:r>
              <a:rPr lang="en-US" sz="100" dirty="0"/>
              <a:t> </a:t>
            </a:r>
            <a:r>
              <a:rPr lang="en-US" sz="2400" dirty="0"/>
              <a:t>D</a:t>
            </a:r>
            <a:r>
              <a:rPr lang="en-US" sz="100" dirty="0"/>
              <a:t> </a:t>
            </a:r>
            <a:r>
              <a:rPr lang="en-US" sz="2400" dirty="0"/>
              <a:t>P, 2000 through 2020, in Billions of U</a:t>
            </a:r>
            <a:r>
              <a:rPr lang="en-US" sz="100" dirty="0"/>
              <a:t> </a:t>
            </a:r>
            <a:r>
              <a:rPr lang="en-US" sz="2400" dirty="0"/>
              <a:t>S Dollars and as a % of World G</a:t>
            </a:r>
            <a:r>
              <a:rPr lang="en-US" sz="100" dirty="0"/>
              <a:t> </a:t>
            </a:r>
            <a:r>
              <a:rPr lang="en-US" sz="2400" dirty="0"/>
              <a:t>D</a:t>
            </a:r>
            <a:r>
              <a:rPr lang="en-US" sz="100" dirty="0"/>
              <a:t> </a:t>
            </a:r>
            <a:r>
              <a:rPr lang="en-US" sz="2400" dirty="0"/>
              <a:t>P</a:t>
            </a:r>
            <a:endParaRPr lang="en-US" altLang="en-US" sz="2400" dirty="0">
              <a:sym typeface="Times New Roman" pitchFamily="18" charset="0"/>
            </a:endParaRPr>
          </a:p>
        </p:txBody>
      </p:sp>
      <p:sp>
        <p:nvSpPr>
          <p:cNvPr id="3" name="Text Placeholder 3"/>
          <p:cNvSpPr>
            <a:spLocks noGrp="1"/>
          </p:cNvSpPr>
          <p:nvPr>
            <p:ph type="body" idx="1"/>
          </p:nvPr>
        </p:nvSpPr>
        <p:spPr>
          <a:xfrm>
            <a:off x="609600" y="5941144"/>
            <a:ext cx="8229600" cy="459656"/>
          </a:xfrm>
        </p:spPr>
        <p:txBody>
          <a:bodyPr/>
          <a:lstStyle/>
          <a:p>
            <a:r>
              <a:rPr lang="en-US" altLang="en-US" sz="1200" dirty="0">
                <a:latin typeface="+mn-lt"/>
              </a:rPr>
              <a:t>Source: Based on International Monetary Fund, World Economic Outlook Database, 2018.</a:t>
            </a:r>
          </a:p>
        </p:txBody>
      </p:sp>
      <p:pic>
        <p:nvPicPr>
          <p:cNvPr id="2" name="Picture 1">
            <a:extLst>
              <a:ext uri="{FF2B5EF4-FFF2-40B4-BE49-F238E27FC236}">
                <a16:creationId xmlns:a16="http://schemas.microsoft.com/office/drawing/2014/main" id="{2C5D899E-331E-45AF-BEB1-610EEEA0ACBD}"/>
              </a:ext>
            </a:extLst>
          </p:cNvPr>
          <p:cNvPicPr>
            <a:picLocks noChangeAspect="1"/>
          </p:cNvPicPr>
          <p:nvPr/>
        </p:nvPicPr>
        <p:blipFill>
          <a:blip r:embed="rId3"/>
          <a:stretch>
            <a:fillRect/>
          </a:stretch>
        </p:blipFill>
        <p:spPr>
          <a:xfrm>
            <a:off x="533400" y="1295400"/>
            <a:ext cx="8153400" cy="4678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Emerging Market Global Challengers</a:t>
            </a:r>
            <a:endParaRPr lang="en-US" altLang="en-US" dirty="0">
              <a:sym typeface="Times New Roman" pitchFamily="18" charset="0"/>
            </a:endParaRPr>
          </a:p>
        </p:txBody>
      </p:sp>
      <p:graphicFrame>
        <p:nvGraphicFramePr>
          <p:cNvPr id="7" name="Table 2"/>
          <p:cNvGraphicFramePr/>
          <p:nvPr>
            <p:extLst>
              <p:ext uri="{D42A27DB-BD31-4B8C-83A1-F6EECF244321}">
                <p14:modId xmlns:p14="http://schemas.microsoft.com/office/powerpoint/2010/main" val="105163191"/>
              </p:ext>
            </p:extLst>
          </p:nvPr>
        </p:nvGraphicFramePr>
        <p:xfrm>
          <a:off x="685800" y="1447800"/>
          <a:ext cx="7620000" cy="4602648"/>
        </p:xfrm>
        <a:graphic>
          <a:graphicData uri="http://schemas.openxmlformats.org/drawingml/2006/table">
            <a:tbl>
              <a:tblPr firstRow="1">
                <a:noFill/>
              </a:tblPr>
              <a:tblGrid>
                <a:gridCol w="129540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gridCol w="3162300">
                  <a:extLst>
                    <a:ext uri="{9D8B030D-6E8A-4147-A177-3AD203B41FA5}">
                      <a16:colId xmlns:a16="http://schemas.microsoft.com/office/drawing/2014/main" val="20002"/>
                    </a:ext>
                  </a:extLst>
                </a:gridCol>
              </a:tblGrid>
              <a:tr h="482854">
                <a:tc>
                  <a:txBody>
                    <a:bodyPr/>
                    <a:lstStyle/>
                    <a:p>
                      <a:r>
                        <a:rPr lang="en-US" sz="1800" b="1" i="0" u="none" strike="noStrike" cap="none" baseline="0" dirty="0">
                          <a:solidFill>
                            <a:schemeClr val="tx1"/>
                          </a:solidFill>
                          <a:effectLst/>
                          <a:latin typeface="+mn-lt"/>
                          <a:ea typeface="+mn-ea"/>
                          <a:cs typeface="+mn-cs"/>
                          <a:sym typeface="Arial"/>
                        </a:rPr>
                        <a:t>Country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Example Multinational Firms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Representative Industries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5639">
                <a:tc>
                  <a:txBody>
                    <a:bodyPr/>
                    <a:lstStyle/>
                    <a:p>
                      <a:r>
                        <a:rPr lang="en-US" sz="1600" b="0" i="0" u="none" strike="noStrike" cap="none" dirty="0">
                          <a:solidFill>
                            <a:schemeClr val="tx1"/>
                          </a:solidFill>
                          <a:effectLst/>
                          <a:latin typeface="+mn-lt"/>
                          <a:ea typeface="+mn-ea"/>
                          <a:cs typeface="+mn-cs"/>
                          <a:sym typeface="Arial"/>
                        </a:rPr>
                        <a:t>Brazil</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Brasil Foods, Embraer, Natura Cosmetics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Food Processor,</a:t>
                      </a:r>
                      <a:r>
                        <a:rPr lang="en-US" sz="1600" b="0" i="0" u="none" strike="noStrike" cap="none" baseline="0" dirty="0">
                          <a:solidFill>
                            <a:schemeClr val="tx1"/>
                          </a:solidFill>
                          <a:effectLst/>
                          <a:latin typeface="+mn-lt"/>
                          <a:ea typeface="+mn-ea"/>
                          <a:cs typeface="+mn-cs"/>
                          <a:sym typeface="Arial"/>
                        </a:rPr>
                        <a:t> Aerospace, Cosmetics</a:t>
                      </a:r>
                      <a:endParaRPr lang="en-US" sz="16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639">
                <a:tc>
                  <a:txBody>
                    <a:bodyPr/>
                    <a:lstStyle/>
                    <a:p>
                      <a:r>
                        <a:rPr lang="en-US" sz="1600" b="0" i="0" u="none" strike="noStrike" cap="none" dirty="0">
                          <a:solidFill>
                            <a:schemeClr val="tx1"/>
                          </a:solidFill>
                          <a:effectLst/>
                          <a:latin typeface="+mn-lt"/>
                          <a:ea typeface="+mn-ea"/>
                          <a:cs typeface="+mn-cs"/>
                          <a:sym typeface="Arial"/>
                        </a:rPr>
                        <a:t>China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Alibaba Groups, Huawei Technologies, Lenovo Group</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E-commerce, Information and communications technology, Computer Technology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5639">
                <a:tc>
                  <a:txBody>
                    <a:bodyPr/>
                    <a:lstStyle/>
                    <a:p>
                      <a:r>
                        <a:rPr lang="en-US" sz="1600" b="0" i="0" u="none" strike="noStrike" cap="none" dirty="0">
                          <a:solidFill>
                            <a:schemeClr val="tx1"/>
                          </a:solidFill>
                          <a:effectLst/>
                          <a:latin typeface="+mn-lt"/>
                          <a:ea typeface="+mn-ea"/>
                          <a:cs typeface="+mn-cs"/>
                          <a:sym typeface="Arial"/>
                        </a:rPr>
                        <a:t>India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Bharti Airtel, Infosys,</a:t>
                      </a:r>
                      <a:r>
                        <a:rPr lang="en-US" sz="1600" b="0" i="0" u="none" strike="noStrike" cap="none" baseline="0" dirty="0">
                          <a:solidFill>
                            <a:schemeClr val="tx1"/>
                          </a:solidFill>
                          <a:effectLst/>
                          <a:latin typeface="+mn-lt"/>
                          <a:ea typeface="+mn-ea"/>
                          <a:cs typeface="+mn-cs"/>
                          <a:sym typeface="Arial"/>
                        </a:rPr>
                        <a:t> Tata Motors</a:t>
                      </a:r>
                      <a:endParaRPr lang="en-US" sz="16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Telecommunication Services, Technology Consulting, Automotive</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5639">
                <a:tc>
                  <a:txBody>
                    <a:bodyPr/>
                    <a:lstStyle/>
                    <a:p>
                      <a:r>
                        <a:rPr lang="en-US" sz="1600" b="0" i="0" u="none" strike="noStrike" cap="none" dirty="0">
                          <a:solidFill>
                            <a:schemeClr val="tx1"/>
                          </a:solidFill>
                          <a:effectLst/>
                          <a:latin typeface="+mn-lt"/>
                          <a:ea typeface="+mn-ea"/>
                          <a:cs typeface="+mn-cs"/>
                          <a:sym typeface="Arial"/>
                        </a:rPr>
                        <a:t>Mexico</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strike="noStrike" cap="none" dirty="0">
                          <a:solidFill>
                            <a:schemeClr val="tx1"/>
                          </a:solidFill>
                          <a:effectLst/>
                          <a:latin typeface="+mn-lt"/>
                          <a:ea typeface="+mn-ea"/>
                          <a:cs typeface="+mn-cs"/>
                          <a:sym typeface="Arial"/>
                        </a:rPr>
                        <a:t>America Movil,</a:t>
                      </a:r>
                      <a:r>
                        <a:rPr lang="en-US" sz="1600" b="0" i="0" u="none" strike="noStrike" cap="none" baseline="0" dirty="0">
                          <a:solidFill>
                            <a:schemeClr val="tx1"/>
                          </a:solidFill>
                          <a:effectLst/>
                          <a:latin typeface="+mn-lt"/>
                          <a:ea typeface="+mn-ea"/>
                          <a:cs typeface="+mn-cs"/>
                          <a:sym typeface="Arial"/>
                        </a:rPr>
                        <a:t> Cemex, Grupo Bimbo</a:t>
                      </a:r>
                      <a:endParaRPr lang="en-US" sz="16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Telecommunication,</a:t>
                      </a:r>
                      <a:r>
                        <a:rPr lang="en-US" sz="1600" b="0" i="0" u="none" strike="noStrike" cap="none" baseline="0" dirty="0">
                          <a:solidFill>
                            <a:schemeClr val="tx1"/>
                          </a:solidFill>
                          <a:effectLst/>
                          <a:latin typeface="+mn-lt"/>
                          <a:ea typeface="+mn-ea"/>
                          <a:cs typeface="+mn-cs"/>
                          <a:sym typeface="Arial"/>
                        </a:rPr>
                        <a:t> Building Materials, Baking, Snacks</a:t>
                      </a:r>
                      <a:endParaRPr lang="en-US" sz="16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5639">
                <a:tc>
                  <a:txBody>
                    <a:bodyPr/>
                    <a:lstStyle/>
                    <a:p>
                      <a:r>
                        <a:rPr lang="en-US" sz="1600" b="0" i="0" u="none" strike="noStrike" cap="none" dirty="0">
                          <a:solidFill>
                            <a:schemeClr val="tx1"/>
                          </a:solidFill>
                          <a:effectLst/>
                          <a:latin typeface="+mn-lt"/>
                          <a:ea typeface="+mn-ea"/>
                          <a:cs typeface="+mn-cs"/>
                          <a:sym typeface="Arial"/>
                        </a:rPr>
                        <a:t>Russia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Gazprom,</a:t>
                      </a:r>
                      <a:r>
                        <a:rPr lang="en-US" sz="1600" b="0" i="0" u="none" strike="noStrike" cap="none" baseline="0" dirty="0">
                          <a:solidFill>
                            <a:schemeClr val="tx1"/>
                          </a:solidFill>
                          <a:effectLst/>
                          <a:latin typeface="+mn-lt"/>
                          <a:ea typeface="+mn-ea"/>
                          <a:cs typeface="+mn-cs"/>
                          <a:sym typeface="Arial"/>
                        </a:rPr>
                        <a:t> Lukoil, Severstal</a:t>
                      </a:r>
                      <a:endParaRPr lang="en-US" sz="16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Natural Gas, Oil, Steel and mining</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5639">
                <a:tc>
                  <a:txBody>
                    <a:bodyPr/>
                    <a:lstStyle/>
                    <a:p>
                      <a:r>
                        <a:rPr lang="en-US" sz="1600" b="0" i="0" u="none" strike="noStrike" cap="none" dirty="0">
                          <a:solidFill>
                            <a:schemeClr val="tx1"/>
                          </a:solidFill>
                          <a:effectLst/>
                          <a:latin typeface="+mn-lt"/>
                          <a:ea typeface="+mn-ea"/>
                          <a:cs typeface="+mn-cs"/>
                          <a:sym typeface="Arial"/>
                        </a:rPr>
                        <a:t>Turkey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Koc Holding, Sabanci Holding, Yildiz holding</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Industrial,</a:t>
                      </a:r>
                      <a:r>
                        <a:rPr lang="en-US" sz="1600" b="0" i="0" u="none" strike="noStrike" cap="none" baseline="0" dirty="0">
                          <a:solidFill>
                            <a:schemeClr val="tx1"/>
                          </a:solidFill>
                          <a:effectLst/>
                          <a:latin typeface="+mn-lt"/>
                          <a:ea typeface="+mn-ea"/>
                          <a:cs typeface="+mn-cs"/>
                          <a:sym typeface="Arial"/>
                        </a:rPr>
                        <a:t> Industrial and financial, confectionary</a:t>
                      </a:r>
                      <a:endParaRPr lang="en-US" sz="1600" b="0"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3" name="Text Placeholder 3"/>
          <p:cNvSpPr>
            <a:spLocks noGrp="1"/>
          </p:cNvSpPr>
          <p:nvPr>
            <p:ph type="body" idx="1"/>
          </p:nvPr>
        </p:nvSpPr>
        <p:spPr>
          <a:xfrm>
            <a:off x="457200" y="6059384"/>
            <a:ext cx="8229600" cy="417616"/>
          </a:xfrm>
        </p:spPr>
        <p:txBody>
          <a:bodyPr/>
          <a:lstStyle/>
          <a:p>
            <a:r>
              <a:rPr lang="en-US" altLang="en-US" sz="1200" dirty="0">
                <a:latin typeface="+mn-lt"/>
              </a:rPr>
              <a:t>Source: Based on Boston Consulting Group 2014, September 10, “Meet the 2014 BCG Global Challengers.”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dirty="0"/>
              <a:t>China: Growing Role in International Business</a:t>
            </a:r>
            <a:endParaRPr lang="en-US" altLang="en-US" dirty="0">
              <a:sym typeface="Times New Roman" pitchFamily="18" charset="0"/>
            </a:endParaRPr>
          </a:p>
        </p:txBody>
      </p:sp>
      <p:sp>
        <p:nvSpPr>
          <p:cNvPr id="16387" name="Content Placeholder 2"/>
          <p:cNvSpPr txBox="1">
            <a:spLocks noGrp="1"/>
          </p:cNvSpPr>
          <p:nvPr>
            <p:ph type="body" idx="1"/>
          </p:nvPr>
        </p:nvSpPr>
        <p:spPr>
          <a:xfrm>
            <a:off x="457200" y="1371600"/>
            <a:ext cx="8229600" cy="4525963"/>
          </a:xfrm>
        </p:spPr>
        <p:txBody>
          <a:bodyPr/>
          <a:lstStyle/>
          <a:p>
            <a:r>
              <a:rPr lang="en-US" altLang="en-US" sz="2400" dirty="0">
                <a:latin typeface="+mn-lt"/>
              </a:rPr>
              <a:t>Huge population; rapidly growing economy; big importer.</a:t>
            </a:r>
          </a:p>
          <a:p>
            <a:r>
              <a:rPr lang="en-US" altLang="en-US" sz="2400" dirty="0">
                <a:latin typeface="+mn-lt"/>
              </a:rPr>
              <a:t>Began pursuing market reforms in the late 1970s.</a:t>
            </a:r>
          </a:p>
          <a:p>
            <a:r>
              <a:rPr lang="en-US" altLang="en-US" sz="2400" dirty="0">
                <a:latin typeface="+mn-lt"/>
              </a:rPr>
              <a:t>Achieved explosive economic growth, quadrupling its GDP during the succeeding 30 years.</a:t>
            </a:r>
          </a:p>
          <a:p>
            <a:r>
              <a:rPr lang="en-US" altLang="en-US" sz="2400" dirty="0">
                <a:latin typeface="+mn-lt"/>
              </a:rPr>
              <a:t>China is already the world’</a:t>
            </a:r>
            <a:r>
              <a:rPr lang="en-US" altLang="ja-JP" sz="2400" dirty="0">
                <a:latin typeface="+mn-lt"/>
              </a:rPr>
              <a:t>s second-largest economy, but has poor business infrastructure.</a:t>
            </a:r>
          </a:p>
          <a:p>
            <a:r>
              <a:rPr lang="en-US" altLang="en-US" sz="2400" dirty="0">
                <a:latin typeface="+mn-lt"/>
              </a:rPr>
              <a:t>China buys one-third of the world’</a:t>
            </a:r>
            <a:r>
              <a:rPr lang="en-US" altLang="ja-JP" sz="2400" dirty="0">
                <a:latin typeface="+mn-lt"/>
              </a:rPr>
              <a:t>s coal, cotton, fish, and rice; one-quarter of the world’s steel; and one-half its pork. </a:t>
            </a:r>
          </a:p>
          <a:p>
            <a:r>
              <a:rPr lang="en-US" altLang="en-US" sz="2400" dirty="0">
                <a:latin typeface="+mn-lt"/>
              </a:rPr>
              <a:t>But endures serious problems of air, water, and land pollution; has 8 of the world’</a:t>
            </a:r>
            <a:r>
              <a:rPr lang="en-US" altLang="ja-JP" sz="2400" dirty="0">
                <a:latin typeface="+mn-lt"/>
              </a:rPr>
              <a:t>s top 10 polluted cities.</a:t>
            </a:r>
            <a:endParaRPr lang="en-US" altLang="en-US" sz="240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What Makes Emerging Markets Attractive? </a:t>
            </a:r>
            <a:r>
              <a:rPr lang="en-US" altLang="en-US" sz="2000" b="0" dirty="0"/>
              <a:t>(1 of 2)</a:t>
            </a:r>
            <a:endParaRPr lang="en-US" altLang="en-US" sz="2000" b="0" dirty="0">
              <a:sym typeface="Times New Roman" pitchFamily="18" charset="0"/>
            </a:endParaRPr>
          </a:p>
        </p:txBody>
      </p:sp>
      <p:sp>
        <p:nvSpPr>
          <p:cNvPr id="16387" name="Content Placeholder 2"/>
          <p:cNvSpPr txBox="1">
            <a:spLocks noGrp="1"/>
          </p:cNvSpPr>
          <p:nvPr>
            <p:ph type="body" idx="1"/>
          </p:nvPr>
        </p:nvSpPr>
        <p:spPr/>
        <p:txBody>
          <a:bodyPr/>
          <a:lstStyle/>
          <a:p>
            <a:r>
              <a:rPr lang="en-US" altLang="en-US" sz="2400" b="1" dirty="0">
                <a:latin typeface="+mn-lt"/>
              </a:rPr>
              <a:t>Emerging Markets as Target Markets</a:t>
            </a:r>
          </a:p>
          <a:p>
            <a:pPr lvl="1"/>
            <a:r>
              <a:rPr lang="en-US" altLang="en-US" sz="2400" dirty="0">
                <a:latin typeface="+mn-lt"/>
              </a:rPr>
              <a:t>Many have huge middle classes, with significant income for buying electronics, cars, health care services, and countless other products.</a:t>
            </a:r>
          </a:p>
          <a:p>
            <a:pPr lvl="1"/>
            <a:r>
              <a:rPr lang="en-US" altLang="en-US" sz="2400" dirty="0">
                <a:latin typeface="+mn-lt"/>
              </a:rPr>
              <a:t>Many exhibit high economic growth rates.</a:t>
            </a:r>
          </a:p>
          <a:p>
            <a:r>
              <a:rPr lang="en-US" altLang="en-US" sz="2400" b="1" dirty="0">
                <a:latin typeface="+mn-lt"/>
              </a:rPr>
              <a:t>Emerging Markets as Manufacturing Bases </a:t>
            </a:r>
          </a:p>
          <a:p>
            <a:pPr lvl="1"/>
            <a:r>
              <a:rPr lang="en-US" altLang="en-US" sz="2400" dirty="0">
                <a:latin typeface="+mn-lt"/>
              </a:rPr>
              <a:t>Home to low-wage, high-quality labor for manufacturing and assembly operations. </a:t>
            </a:r>
          </a:p>
          <a:p>
            <a:pPr lvl="1"/>
            <a:r>
              <a:rPr lang="en-US" altLang="en-US" sz="2400" dirty="0">
                <a:latin typeface="+mn-lt"/>
              </a:rPr>
              <a:t>Large reserves of raw materials and natural resources. e.g., South Africa, Brazil, Russia.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sym typeface="Times New Roman" pitchFamily="18" charset="0"/>
              </a:rPr>
              <a:t>Learning Objectives</a:t>
            </a:r>
          </a:p>
        </p:txBody>
      </p:sp>
      <p:sp>
        <p:nvSpPr>
          <p:cNvPr id="16387" name="Content Placeholder 2"/>
          <p:cNvSpPr txBox="1">
            <a:spLocks noGrp="1"/>
          </p:cNvSpPr>
          <p:nvPr>
            <p:ph type="body" idx="1"/>
          </p:nvPr>
        </p:nvSpPr>
        <p:spPr/>
        <p:txBody>
          <a:bodyPr/>
          <a:lstStyle/>
          <a:p>
            <a:pPr marL="0" indent="0">
              <a:buNone/>
            </a:pPr>
            <a:r>
              <a:rPr lang="en-US" altLang="en-US" sz="2200" b="1" dirty="0">
                <a:solidFill>
                  <a:srgbClr val="007FA3"/>
                </a:solidFill>
                <a:latin typeface="+mn-lt"/>
              </a:rPr>
              <a:t>8.1</a:t>
            </a:r>
            <a:r>
              <a:rPr lang="en-US" altLang="en-US" sz="2200" dirty="0">
                <a:latin typeface="+mn-lt"/>
              </a:rPr>
              <a:t>  Understand advanced economies, developing economies, and emerging markets.</a:t>
            </a:r>
          </a:p>
          <a:p>
            <a:pPr marL="0" indent="0">
              <a:buNone/>
            </a:pPr>
            <a:r>
              <a:rPr lang="en-US" altLang="en-US" sz="2200" b="1" dirty="0">
                <a:solidFill>
                  <a:srgbClr val="007FA3"/>
                </a:solidFill>
                <a:latin typeface="+mn-lt"/>
              </a:rPr>
              <a:t>8.2</a:t>
            </a:r>
            <a:r>
              <a:rPr lang="en-US" altLang="en-US" sz="2200" dirty="0">
                <a:latin typeface="+mn-lt"/>
              </a:rPr>
              <a:t>  Know what makes emerging markets attractive for international business.</a:t>
            </a:r>
          </a:p>
          <a:p>
            <a:pPr marL="0" indent="0">
              <a:buNone/>
            </a:pPr>
            <a:r>
              <a:rPr lang="en-US" altLang="en-US" sz="2200" b="1" dirty="0">
                <a:solidFill>
                  <a:srgbClr val="007FA3"/>
                </a:solidFill>
                <a:latin typeface="+mn-lt"/>
              </a:rPr>
              <a:t>8.3</a:t>
            </a:r>
            <a:r>
              <a:rPr lang="en-US" altLang="en-US" sz="2200" dirty="0">
                <a:latin typeface="+mn-lt"/>
              </a:rPr>
              <a:t>  Learn how to assess the true potential of emerging markets.</a:t>
            </a:r>
          </a:p>
          <a:p>
            <a:pPr marL="0" indent="0">
              <a:buNone/>
            </a:pPr>
            <a:r>
              <a:rPr lang="en-US" altLang="en-US" sz="2200" b="1" dirty="0">
                <a:solidFill>
                  <a:srgbClr val="007FA3"/>
                </a:solidFill>
                <a:latin typeface="+mn-lt"/>
              </a:rPr>
              <a:t>8.4</a:t>
            </a:r>
            <a:r>
              <a:rPr lang="en-US" altLang="en-US" sz="2200" dirty="0">
                <a:latin typeface="+mn-lt"/>
              </a:rPr>
              <a:t>  Evaluate the risks and challenges of emerging markets.</a:t>
            </a:r>
          </a:p>
          <a:p>
            <a:pPr marL="0" indent="0">
              <a:buNone/>
            </a:pPr>
            <a:r>
              <a:rPr lang="en-US" altLang="en-US" sz="2200" b="1" dirty="0">
                <a:solidFill>
                  <a:srgbClr val="007FA3"/>
                </a:solidFill>
                <a:latin typeface="+mn-lt"/>
              </a:rPr>
              <a:t>8.5</a:t>
            </a:r>
            <a:r>
              <a:rPr lang="en-US" altLang="en-US" sz="2200" dirty="0">
                <a:latin typeface="+mn-lt"/>
              </a:rPr>
              <a:t>  Learn the success strategies for emerging markets.</a:t>
            </a:r>
          </a:p>
          <a:p>
            <a:pPr marL="0" indent="0">
              <a:buNone/>
            </a:pPr>
            <a:r>
              <a:rPr lang="en-US" altLang="en-US" sz="2200" b="1" dirty="0">
                <a:solidFill>
                  <a:srgbClr val="007FA3"/>
                </a:solidFill>
                <a:latin typeface="+mn-lt"/>
              </a:rPr>
              <a:t>8.6</a:t>
            </a:r>
            <a:r>
              <a:rPr lang="en-US" altLang="en-US" sz="2200" dirty="0">
                <a:latin typeface="+mn-lt"/>
              </a:rPr>
              <a:t>  Understand corporate social responsibility, sustainability, and the crisis of global poverty.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What Makes Emerging Markets Attractive? </a:t>
            </a:r>
            <a:r>
              <a:rPr lang="en-US" altLang="en-US" sz="2000" b="0" dirty="0"/>
              <a:t>(2 of 2)</a:t>
            </a:r>
            <a:endParaRPr lang="en-US" altLang="en-US" sz="2000" b="0" dirty="0">
              <a:sym typeface="Times New Roman" pitchFamily="18" charset="0"/>
            </a:endParaRPr>
          </a:p>
        </p:txBody>
      </p:sp>
      <p:sp>
        <p:nvSpPr>
          <p:cNvPr id="16387" name="Content Placeholder 2"/>
          <p:cNvSpPr txBox="1">
            <a:spLocks noGrp="1"/>
          </p:cNvSpPr>
          <p:nvPr>
            <p:ph type="body" idx="1"/>
          </p:nvPr>
        </p:nvSpPr>
        <p:spPr>
          <a:xfrm>
            <a:off x="228600" y="1493837"/>
            <a:ext cx="8001000" cy="4525963"/>
          </a:xfrm>
        </p:spPr>
        <p:txBody>
          <a:bodyPr/>
          <a:lstStyle/>
          <a:p>
            <a:r>
              <a:rPr lang="en-US" sz="2400" b="1" dirty="0">
                <a:latin typeface="+mn-lt"/>
              </a:rPr>
              <a:t>Emerging Markets as Sourcing Destinations</a:t>
            </a:r>
          </a:p>
          <a:p>
            <a:pPr lvl="1"/>
            <a:r>
              <a:rPr lang="en-US" sz="2400" dirty="0">
                <a:latin typeface="+mn-lt"/>
              </a:rPr>
              <a:t>MNEs  have established numerous call </a:t>
            </a:r>
            <a:br>
              <a:rPr lang="en-US" sz="2400" dirty="0">
                <a:latin typeface="+mn-lt"/>
              </a:rPr>
            </a:br>
            <a:r>
              <a:rPr lang="en-US" sz="2400" dirty="0">
                <a:latin typeface="+mn-lt"/>
              </a:rPr>
              <a:t>centers in eastern Europe, India, the </a:t>
            </a:r>
            <a:br>
              <a:rPr lang="en-US" sz="2400" dirty="0">
                <a:latin typeface="+mn-lt"/>
              </a:rPr>
            </a:br>
            <a:r>
              <a:rPr lang="en-US" sz="2400" dirty="0">
                <a:latin typeface="+mn-lt"/>
              </a:rPr>
              <a:t>Philippines, and elsewhere. </a:t>
            </a:r>
          </a:p>
          <a:p>
            <a:pPr lvl="1"/>
            <a:r>
              <a:rPr lang="en-US" sz="2400" dirty="0">
                <a:latin typeface="+mn-lt"/>
              </a:rPr>
              <a:t>Intel and Microsoft have much of their </a:t>
            </a:r>
            <a:br>
              <a:rPr lang="en-US" sz="2400" dirty="0">
                <a:latin typeface="+mn-lt"/>
              </a:rPr>
            </a:br>
            <a:r>
              <a:rPr lang="en-US" sz="2400" dirty="0">
                <a:latin typeface="+mn-lt"/>
              </a:rPr>
              <a:t>programming activities performed in </a:t>
            </a:r>
            <a:br>
              <a:rPr lang="en-US" sz="2400" dirty="0">
                <a:latin typeface="+mn-lt"/>
              </a:rPr>
            </a:br>
            <a:r>
              <a:rPr lang="en-US" sz="2400" dirty="0">
                <a:latin typeface="+mn-lt"/>
              </a:rPr>
              <a:t>Bangalore, India. </a:t>
            </a:r>
          </a:p>
          <a:p>
            <a:pPr lvl="1"/>
            <a:r>
              <a:rPr lang="en-US" sz="2400" dirty="0">
                <a:latin typeface="+mn-lt"/>
              </a:rPr>
              <a:t>Investments from abroad benefit </a:t>
            </a:r>
            <a:br>
              <a:rPr lang="en-US" sz="2400" dirty="0">
                <a:latin typeface="+mn-lt"/>
              </a:rPr>
            </a:br>
            <a:r>
              <a:rPr lang="en-US" sz="2400" dirty="0">
                <a:latin typeface="+mn-lt"/>
              </a:rPr>
              <a:t>emerging markets, leading to jobs,</a:t>
            </a:r>
            <a:br>
              <a:rPr lang="en-US" sz="2400" dirty="0">
                <a:latin typeface="+mn-lt"/>
              </a:rPr>
            </a:br>
            <a:r>
              <a:rPr lang="en-US" sz="2400" dirty="0">
                <a:latin typeface="+mn-lt"/>
              </a:rPr>
              <a:t>technology transfer, and linkages </a:t>
            </a:r>
            <a:br>
              <a:rPr lang="en-US" sz="2400" dirty="0">
                <a:latin typeface="+mn-lt"/>
              </a:rPr>
            </a:br>
            <a:r>
              <a:rPr lang="en-US" sz="2400" dirty="0">
                <a:latin typeface="+mn-lt"/>
              </a:rPr>
              <a:t>to the global marketplace.</a:t>
            </a:r>
          </a:p>
        </p:txBody>
      </p:sp>
      <p:pic>
        <p:nvPicPr>
          <p:cNvPr id="2" name="Picture 1">
            <a:extLst>
              <a:ext uri="{FF2B5EF4-FFF2-40B4-BE49-F238E27FC236}">
                <a16:creationId xmlns:a16="http://schemas.microsoft.com/office/drawing/2014/main" id="{40C0A365-510F-4D50-9A0C-0D2479661113}"/>
              </a:ext>
            </a:extLst>
          </p:cNvPr>
          <p:cNvPicPr>
            <a:picLocks noChangeAspect="1"/>
          </p:cNvPicPr>
          <p:nvPr/>
        </p:nvPicPr>
        <p:blipFill>
          <a:blip r:embed="rId3"/>
          <a:stretch>
            <a:fillRect/>
          </a:stretch>
        </p:blipFill>
        <p:spPr>
          <a:xfrm>
            <a:off x="6454095" y="2971800"/>
            <a:ext cx="2232705" cy="34099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Key Concepts </a:t>
            </a:r>
            <a:endParaRPr lang="en-US" altLang="en-US" sz="2000" b="0" dirty="0">
              <a:sym typeface="Times New Roman" pitchFamily="18" charset="0"/>
            </a:endParaRPr>
          </a:p>
        </p:txBody>
      </p:sp>
      <p:sp>
        <p:nvSpPr>
          <p:cNvPr id="16387" name="Content Placeholder 2"/>
          <p:cNvSpPr txBox="1">
            <a:spLocks noGrp="1"/>
          </p:cNvSpPr>
          <p:nvPr>
            <p:ph type="body" idx="1"/>
          </p:nvPr>
        </p:nvSpPr>
        <p:spPr/>
        <p:txBody>
          <a:bodyPr/>
          <a:lstStyle/>
          <a:p>
            <a:pPr>
              <a:spcBef>
                <a:spcPts val="1200"/>
              </a:spcBef>
            </a:pPr>
            <a:r>
              <a:rPr lang="en-US" altLang="en-US" sz="2400" b="1" dirty="0">
                <a:solidFill>
                  <a:schemeClr val="tx1"/>
                </a:solidFill>
                <a:latin typeface="Arial" pitchFamily="34" charset="0"/>
                <a:ea typeface="ＭＳ Ｐゴシック" pitchFamily="34" charset="-128"/>
              </a:rPr>
              <a:t>Outsourcing: </a:t>
            </a:r>
            <a:r>
              <a:rPr lang="en-US" altLang="en-US" sz="2400" u="sng" dirty="0">
                <a:solidFill>
                  <a:schemeClr val="tx1"/>
                </a:solidFill>
                <a:latin typeface="Arial" pitchFamily="34" charset="0"/>
                <a:ea typeface="ＭＳ Ｐゴシック" pitchFamily="34" charset="-128"/>
              </a:rPr>
              <a:t>The procurement of selected value-chain activities, including production of intermediate goods or finished products, from independent suppliers</a:t>
            </a:r>
            <a:r>
              <a:rPr lang="en-US" altLang="en-US" sz="2400" dirty="0">
                <a:solidFill>
                  <a:schemeClr val="tx1"/>
                </a:solidFill>
                <a:latin typeface="Arial" pitchFamily="34" charset="0"/>
                <a:ea typeface="ＭＳ Ｐゴシック" pitchFamily="34" charset="-128"/>
              </a:rPr>
              <a:t>.</a:t>
            </a:r>
          </a:p>
          <a:p>
            <a:pPr>
              <a:spcBef>
                <a:spcPts val="1200"/>
              </a:spcBef>
            </a:pPr>
            <a:r>
              <a:rPr lang="en-US" altLang="en-US" sz="2400" b="1" dirty="0">
                <a:solidFill>
                  <a:schemeClr val="tx1"/>
                </a:solidFill>
                <a:latin typeface="Arial" pitchFamily="34" charset="0"/>
                <a:ea typeface="ＭＳ Ｐゴシック" pitchFamily="34" charset="-128"/>
              </a:rPr>
              <a:t>Global sourcing: </a:t>
            </a:r>
            <a:r>
              <a:rPr lang="en-US" altLang="en-US" sz="2400" dirty="0">
                <a:solidFill>
                  <a:schemeClr val="tx1"/>
                </a:solidFill>
                <a:latin typeface="Arial" pitchFamily="34" charset="0"/>
                <a:ea typeface="ＭＳ Ｐゴシック" pitchFamily="34" charset="-128"/>
              </a:rPr>
              <a:t>The procurement of products or services from independent suppliers or company-owned subsidiaries </a:t>
            </a:r>
            <a:r>
              <a:rPr lang="en-US" altLang="en-US" sz="2400" u="sng" dirty="0">
                <a:solidFill>
                  <a:schemeClr val="tx1"/>
                </a:solidFill>
                <a:latin typeface="Arial" pitchFamily="34" charset="0"/>
                <a:ea typeface="ＭＳ Ｐゴシック" pitchFamily="34" charset="-128"/>
              </a:rPr>
              <a:t>located abroad for consumption in the home country or a third country.</a:t>
            </a:r>
          </a:p>
          <a:p>
            <a:pPr>
              <a:spcBef>
                <a:spcPts val="1200"/>
              </a:spcBef>
            </a:pPr>
            <a:r>
              <a:rPr lang="en-US" altLang="en-US" sz="2400" b="1" dirty="0">
                <a:solidFill>
                  <a:schemeClr val="tx1"/>
                </a:solidFill>
                <a:latin typeface="Arial" pitchFamily="34" charset="0"/>
                <a:ea typeface="ＭＳ Ｐゴシック" pitchFamily="34" charset="-128"/>
              </a:rPr>
              <a:t>Purchasing power parity (PPP):</a:t>
            </a:r>
            <a:r>
              <a:rPr lang="en-US" altLang="en-US" sz="2400" dirty="0">
                <a:solidFill>
                  <a:schemeClr val="tx1"/>
                </a:solidFill>
                <a:latin typeface="Arial" pitchFamily="34" charset="0"/>
                <a:ea typeface="ＭＳ Ｐゴシック" pitchFamily="34" charset="-128"/>
              </a:rPr>
              <a:t> An adjustment for prices that reflects the number of goods that consumers can buy in their home country, using their own currency and consistent with their own standard of living.</a:t>
            </a:r>
          </a:p>
          <a:p>
            <a:pPr>
              <a:spcBef>
                <a:spcPts val="1200"/>
              </a:spcBef>
            </a:pPr>
            <a:endParaRPr lang="en-US" altLang="en-US" sz="2400" dirty="0">
              <a:solidFill>
                <a:schemeClr val="tx1"/>
              </a:solidFill>
              <a:latin typeface="Arial" pitchFamily="34" charset="0"/>
              <a:ea typeface="ＭＳ Ｐゴシック" pitchFamily="34"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dirty="0">
                <a:latin typeface="Times New Roman" pitchFamily="18" charset="0"/>
                <a:cs typeface="Times New Roman" pitchFamily="18" charset="0"/>
              </a:rPr>
              <a:t>Estimating the Potential of Emerging Markets</a:t>
            </a:r>
            <a:endParaRPr lang="en-US" altLang="en-US" b="0" dirty="0">
              <a:latin typeface="Times New Roman" pitchFamily="18" charset="0"/>
              <a:cs typeface="Times New Roman" pitchFamily="18" charset="0"/>
              <a:sym typeface="Times New Roman" pitchFamily="18" charset="0"/>
            </a:endParaRPr>
          </a:p>
        </p:txBody>
      </p:sp>
      <p:sp>
        <p:nvSpPr>
          <p:cNvPr id="16387" name="Content Placeholder 2"/>
          <p:cNvSpPr txBox="1">
            <a:spLocks noGrp="1"/>
          </p:cNvSpPr>
          <p:nvPr>
            <p:ph type="body" idx="1"/>
          </p:nvPr>
        </p:nvSpPr>
        <p:spPr>
          <a:xfrm>
            <a:off x="457200" y="1371600"/>
            <a:ext cx="8229600" cy="3962400"/>
          </a:xfrm>
        </p:spPr>
        <p:txBody>
          <a:bodyPr/>
          <a:lstStyle/>
          <a:p>
            <a:pPr marL="231775" indent="-231775">
              <a:lnSpc>
                <a:spcPct val="90000"/>
              </a:lnSpc>
              <a:spcBef>
                <a:spcPts val="1800"/>
              </a:spcBef>
              <a:buFont typeface="Arial" charset="0"/>
              <a:buChar char="•"/>
              <a:defRPr/>
            </a:pPr>
            <a:r>
              <a:rPr lang="en-US" sz="2400" dirty="0">
                <a:solidFill>
                  <a:schemeClr val="tx1"/>
                </a:solidFill>
                <a:latin typeface="+mn-lt"/>
              </a:rPr>
              <a:t>Estimations are challenging because of peculiar economic and social environments in these countries.</a:t>
            </a:r>
          </a:p>
          <a:p>
            <a:pPr marL="231775" indent="-231775">
              <a:lnSpc>
                <a:spcPct val="90000"/>
              </a:lnSpc>
              <a:spcBef>
                <a:spcPts val="1800"/>
              </a:spcBef>
              <a:buFont typeface="Arial" charset="0"/>
              <a:buChar char="•"/>
              <a:defRPr/>
            </a:pPr>
            <a:r>
              <a:rPr lang="en-US" sz="2400" dirty="0">
                <a:solidFill>
                  <a:schemeClr val="tx1"/>
                </a:solidFill>
                <a:latin typeface="+mn-lt"/>
              </a:rPr>
              <a:t>Limited availability and reliability of data.</a:t>
            </a:r>
          </a:p>
          <a:p>
            <a:pPr marL="231775" indent="-231775">
              <a:lnSpc>
                <a:spcPct val="90000"/>
              </a:lnSpc>
              <a:spcBef>
                <a:spcPts val="1800"/>
              </a:spcBef>
              <a:buFont typeface="Arial" charset="0"/>
              <a:buChar char="•"/>
              <a:defRPr/>
            </a:pPr>
            <a:r>
              <a:rPr lang="en-US" sz="2400" dirty="0">
                <a:solidFill>
                  <a:schemeClr val="tx1"/>
                </a:solidFill>
                <a:latin typeface="+mn-lt"/>
              </a:rPr>
              <a:t>Market research can be very costly and less precise, as compared to the advanced economies.</a:t>
            </a:r>
          </a:p>
          <a:p>
            <a:pPr marL="231775" indent="-231775">
              <a:lnSpc>
                <a:spcPct val="90000"/>
              </a:lnSpc>
              <a:spcBef>
                <a:spcPts val="1800"/>
              </a:spcBef>
              <a:buFont typeface="Arial" charset="0"/>
              <a:buChar char="•"/>
              <a:defRPr/>
            </a:pPr>
            <a:r>
              <a:rPr lang="en-US" sz="2400" dirty="0">
                <a:solidFill>
                  <a:schemeClr val="tx1"/>
                </a:solidFill>
                <a:latin typeface="+mn-lt"/>
              </a:rPr>
              <a:t>Market potential indicators include:</a:t>
            </a:r>
            <a:br>
              <a:rPr lang="en-US" sz="2400" dirty="0">
                <a:solidFill>
                  <a:schemeClr val="tx1"/>
                </a:solidFill>
                <a:latin typeface="+mn-lt"/>
              </a:rPr>
            </a:br>
            <a:r>
              <a:rPr lang="en-US" sz="2400" dirty="0">
                <a:solidFill>
                  <a:schemeClr val="tx1"/>
                </a:solidFill>
                <a:latin typeface="+mn-lt"/>
              </a:rPr>
              <a:t>-- G</a:t>
            </a:r>
            <a:r>
              <a:rPr lang="en-US" sz="100" dirty="0">
                <a:solidFill>
                  <a:schemeClr val="tx1"/>
                </a:solidFill>
                <a:latin typeface="+mn-lt"/>
              </a:rPr>
              <a:t> </a:t>
            </a:r>
            <a:r>
              <a:rPr lang="en-US" sz="2400" dirty="0">
                <a:solidFill>
                  <a:schemeClr val="tx1"/>
                </a:solidFill>
                <a:latin typeface="+mn-lt"/>
              </a:rPr>
              <a:t>D</a:t>
            </a:r>
            <a:r>
              <a:rPr lang="en-US" sz="100" dirty="0">
                <a:solidFill>
                  <a:schemeClr val="tx1"/>
                </a:solidFill>
                <a:latin typeface="+mn-lt"/>
              </a:rPr>
              <a:t> </a:t>
            </a:r>
            <a:r>
              <a:rPr lang="en-US" sz="2400" dirty="0">
                <a:solidFill>
                  <a:schemeClr val="tx1"/>
                </a:solidFill>
                <a:latin typeface="+mn-lt"/>
              </a:rPr>
              <a:t>P growth rate </a:t>
            </a:r>
            <a:br>
              <a:rPr lang="en-US" sz="2400" dirty="0">
                <a:solidFill>
                  <a:schemeClr val="tx1"/>
                </a:solidFill>
                <a:latin typeface="+mn-lt"/>
              </a:rPr>
            </a:br>
            <a:r>
              <a:rPr lang="en-US" sz="2400" dirty="0">
                <a:solidFill>
                  <a:schemeClr val="tx1"/>
                </a:solidFill>
                <a:latin typeface="+mn-lt"/>
              </a:rPr>
              <a:t>-- income distribution </a:t>
            </a:r>
            <a:br>
              <a:rPr lang="en-US" sz="2400" dirty="0">
                <a:solidFill>
                  <a:schemeClr val="tx1"/>
                </a:solidFill>
                <a:latin typeface="+mn-lt"/>
              </a:rPr>
            </a:br>
            <a:r>
              <a:rPr lang="en-US" sz="2400" dirty="0">
                <a:solidFill>
                  <a:schemeClr val="tx1"/>
                </a:solidFill>
                <a:latin typeface="+mn-lt"/>
              </a:rPr>
              <a:t>-- commercial infrastructure </a:t>
            </a:r>
            <a:br>
              <a:rPr lang="en-US" sz="2400" dirty="0">
                <a:solidFill>
                  <a:schemeClr val="tx1"/>
                </a:solidFill>
                <a:latin typeface="+mn-lt"/>
              </a:rPr>
            </a:br>
            <a:r>
              <a:rPr lang="en-US" sz="2400" dirty="0">
                <a:solidFill>
                  <a:schemeClr val="tx1"/>
                </a:solidFill>
                <a:latin typeface="+mn-lt"/>
              </a:rPr>
              <a:t>-- unemployment rate </a:t>
            </a:r>
            <a:br>
              <a:rPr lang="en-US" sz="2400" dirty="0">
                <a:solidFill>
                  <a:schemeClr val="tx1"/>
                </a:solidFill>
                <a:latin typeface="+mn-lt"/>
              </a:rPr>
            </a:br>
            <a:r>
              <a:rPr lang="en-US" sz="2400" dirty="0">
                <a:solidFill>
                  <a:schemeClr val="tx1"/>
                </a:solidFill>
                <a:latin typeface="+mn-lt"/>
              </a:rPr>
              <a:t>-- consumer expenditures for </a:t>
            </a:r>
            <a:br>
              <a:rPr lang="en-US" sz="2400" dirty="0">
                <a:solidFill>
                  <a:schemeClr val="tx1"/>
                </a:solidFill>
                <a:latin typeface="+mn-lt"/>
              </a:rPr>
            </a:br>
            <a:r>
              <a:rPr lang="en-US" sz="2400" dirty="0">
                <a:solidFill>
                  <a:schemeClr val="tx1"/>
                </a:solidFill>
                <a:latin typeface="+mn-lt"/>
              </a:rPr>
              <a:t>    discretionary items.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502" y="4191000"/>
            <a:ext cx="2369154" cy="211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dirty="0"/>
              <a:t>Purchasing Power Parity (PP</a:t>
            </a:r>
            <a:r>
              <a:rPr lang="en-US" sz="100" dirty="0"/>
              <a:t>  </a:t>
            </a:r>
            <a:r>
              <a:rPr lang="en-US" dirty="0"/>
              <a:t>P)</a:t>
            </a:r>
            <a:br>
              <a:rPr lang="en-US" dirty="0"/>
            </a:br>
            <a:r>
              <a:rPr lang="en-US" dirty="0"/>
              <a:t>Adjustment to per capita G</a:t>
            </a:r>
            <a:r>
              <a:rPr lang="en-US" sz="100" dirty="0"/>
              <a:t> </a:t>
            </a:r>
            <a:r>
              <a:rPr lang="en-US" dirty="0"/>
              <a:t>D</a:t>
            </a:r>
            <a:r>
              <a:rPr lang="en-US" sz="100" dirty="0"/>
              <a:t> </a:t>
            </a:r>
            <a:r>
              <a:rPr lang="en-US" dirty="0"/>
              <a:t>P</a:t>
            </a:r>
            <a:endParaRPr lang="en-US" altLang="en-US" dirty="0">
              <a:sym typeface="Times New Roman" pitchFamily="18" charset="0"/>
            </a:endParaRPr>
          </a:p>
        </p:txBody>
      </p:sp>
      <p:sp>
        <p:nvSpPr>
          <p:cNvPr id="16387" name="Content Placeholder 2"/>
          <p:cNvSpPr txBox="1">
            <a:spLocks noGrp="1"/>
          </p:cNvSpPr>
          <p:nvPr>
            <p:ph type="body" idx="1"/>
          </p:nvPr>
        </p:nvSpPr>
        <p:spPr/>
        <p:txBody>
          <a:bodyPr/>
          <a:lstStyle/>
          <a:p>
            <a:r>
              <a:rPr lang="en-US" altLang="en-US" sz="2400" dirty="0">
                <a:latin typeface="+mn-lt"/>
              </a:rPr>
              <a:t>In relying on per capita G</a:t>
            </a:r>
            <a:r>
              <a:rPr lang="en-US" altLang="en-US" sz="100" dirty="0">
                <a:latin typeface="+mn-lt"/>
              </a:rPr>
              <a:t> </a:t>
            </a:r>
            <a:r>
              <a:rPr lang="en-US" altLang="en-US" sz="2400" dirty="0">
                <a:latin typeface="+mn-lt"/>
              </a:rPr>
              <a:t>D</a:t>
            </a:r>
            <a:r>
              <a:rPr lang="en-US" altLang="en-US" sz="100" dirty="0">
                <a:latin typeface="+mn-lt"/>
              </a:rPr>
              <a:t> </a:t>
            </a:r>
            <a:r>
              <a:rPr lang="en-US" altLang="en-US" sz="2400" dirty="0">
                <a:latin typeface="+mn-lt"/>
              </a:rPr>
              <a:t>P for comparison of different countries, one should use P</a:t>
            </a:r>
            <a:r>
              <a:rPr lang="en-US" altLang="en-US" sz="100" dirty="0">
                <a:latin typeface="+mn-lt"/>
              </a:rPr>
              <a:t> </a:t>
            </a:r>
            <a:r>
              <a:rPr lang="en-US" altLang="en-US" sz="2400" dirty="0">
                <a:latin typeface="+mn-lt"/>
              </a:rPr>
              <a:t>PP exchange rates, rather than the market exchange rates.</a:t>
            </a:r>
          </a:p>
          <a:p>
            <a:r>
              <a:rPr lang="en-US" altLang="en-US" sz="2400" dirty="0">
                <a:latin typeface="+mn-lt"/>
              </a:rPr>
              <a:t>P</a:t>
            </a:r>
            <a:r>
              <a:rPr lang="en-US" altLang="en-US" sz="100" dirty="0">
                <a:latin typeface="+mn-lt"/>
              </a:rPr>
              <a:t> </a:t>
            </a:r>
            <a:r>
              <a:rPr lang="en-US" altLang="en-US" sz="2400" dirty="0">
                <a:latin typeface="+mn-lt"/>
              </a:rPr>
              <a:t>P</a:t>
            </a:r>
            <a:r>
              <a:rPr lang="en-US" altLang="en-US" sz="100" dirty="0">
                <a:latin typeface="+mn-lt"/>
              </a:rPr>
              <a:t> </a:t>
            </a:r>
            <a:r>
              <a:rPr lang="en-US" altLang="en-US" sz="2400" dirty="0">
                <a:latin typeface="+mn-lt"/>
              </a:rPr>
              <a:t>P adjustment provides a more realistic indicator of purchasing power of consumers in emerging and developing economies.</a:t>
            </a:r>
          </a:p>
          <a:p>
            <a:r>
              <a:rPr lang="en-US" altLang="en-US" sz="2400" dirty="0">
                <a:latin typeface="+mn-lt"/>
              </a:rPr>
              <a:t>P</a:t>
            </a:r>
            <a:r>
              <a:rPr lang="en-US" altLang="en-US" sz="100" dirty="0">
                <a:latin typeface="+mn-lt"/>
              </a:rPr>
              <a:t> </a:t>
            </a:r>
            <a:r>
              <a:rPr lang="en-US" altLang="en-US" sz="2400" dirty="0">
                <a:latin typeface="+mn-lt"/>
              </a:rPr>
              <a:t>P</a:t>
            </a:r>
            <a:r>
              <a:rPr lang="en-US" altLang="en-US" sz="100" dirty="0">
                <a:latin typeface="+mn-lt"/>
              </a:rPr>
              <a:t> </a:t>
            </a:r>
            <a:r>
              <a:rPr lang="en-US" altLang="en-US" sz="2400" dirty="0">
                <a:latin typeface="+mn-lt"/>
              </a:rPr>
              <a:t>P adjusted per capita G</a:t>
            </a:r>
            <a:r>
              <a:rPr lang="en-US" altLang="en-US" sz="100" dirty="0">
                <a:latin typeface="+mn-lt"/>
              </a:rPr>
              <a:t> </a:t>
            </a:r>
            <a:r>
              <a:rPr lang="en-US" altLang="en-US" sz="2400" dirty="0">
                <a:latin typeface="+mn-lt"/>
              </a:rPr>
              <a:t>D</a:t>
            </a:r>
            <a:r>
              <a:rPr lang="en-US" altLang="en-US" sz="100" dirty="0">
                <a:latin typeface="+mn-lt"/>
              </a:rPr>
              <a:t> </a:t>
            </a:r>
            <a:r>
              <a:rPr lang="en-US" altLang="en-US" sz="2400" dirty="0">
                <a:latin typeface="+mn-lt"/>
              </a:rPr>
              <a:t>P represents the amount of products that consumers can buy in a given country, using their own currency and consistent with their own standard of living.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dirty="0"/>
              <a:t>Difference in Per Capita G</a:t>
            </a:r>
            <a:r>
              <a:rPr lang="en-US" sz="100" dirty="0"/>
              <a:t> </a:t>
            </a:r>
            <a:r>
              <a:rPr lang="en-US" dirty="0"/>
              <a:t>D</a:t>
            </a:r>
            <a:r>
              <a:rPr lang="en-US" sz="100" dirty="0"/>
              <a:t> </a:t>
            </a:r>
            <a:r>
              <a:rPr lang="en-US" dirty="0"/>
              <a:t>P, in Conventional and P</a:t>
            </a:r>
            <a:r>
              <a:rPr lang="en-US" sz="100" dirty="0"/>
              <a:t> </a:t>
            </a:r>
            <a:r>
              <a:rPr lang="en-US" dirty="0"/>
              <a:t>P</a:t>
            </a:r>
            <a:r>
              <a:rPr lang="en-US" sz="100" dirty="0"/>
              <a:t> </a:t>
            </a:r>
            <a:r>
              <a:rPr lang="en-US" dirty="0"/>
              <a:t>P Terms</a:t>
            </a:r>
            <a:endParaRPr lang="en-US" altLang="en-US" dirty="0">
              <a:sym typeface="Times New Roman" pitchFamily="18" charset="0"/>
            </a:endParaRPr>
          </a:p>
        </p:txBody>
      </p:sp>
      <p:graphicFrame>
        <p:nvGraphicFramePr>
          <p:cNvPr id="7" name="Table 2"/>
          <p:cNvGraphicFramePr/>
          <p:nvPr>
            <p:extLst>
              <p:ext uri="{D42A27DB-BD31-4B8C-83A1-F6EECF244321}">
                <p14:modId xmlns:p14="http://schemas.microsoft.com/office/powerpoint/2010/main" val="3785050625"/>
              </p:ext>
            </p:extLst>
          </p:nvPr>
        </p:nvGraphicFramePr>
        <p:xfrm>
          <a:off x="714675" y="1371312"/>
          <a:ext cx="7696199" cy="4724688"/>
        </p:xfrm>
        <a:graphic>
          <a:graphicData uri="http://schemas.openxmlformats.org/drawingml/2006/table">
            <a:tbl>
              <a:tblPr firstRow="1">
                <a:noFill/>
              </a:tblPr>
              <a:tblGrid>
                <a:gridCol w="1752599">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82854">
                <a:tc>
                  <a:txBody>
                    <a:bodyPr/>
                    <a:lstStyle/>
                    <a:p>
                      <a:r>
                        <a:rPr lang="en-US" sz="1700" b="1" i="0" u="none" strike="noStrike" cap="none" dirty="0">
                          <a:solidFill>
                            <a:schemeClr val="tx1"/>
                          </a:solidFill>
                          <a:effectLst/>
                          <a:latin typeface="+mn-lt"/>
                          <a:ea typeface="+mn-ea"/>
                          <a:cs typeface="+mn-cs"/>
                          <a:sym typeface="Arial"/>
                        </a:rPr>
                        <a:t>Country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1" i="0" u="none" strike="noStrike" cap="none" dirty="0">
                          <a:solidFill>
                            <a:schemeClr val="tx1"/>
                          </a:solidFill>
                          <a:effectLst/>
                          <a:latin typeface="+mn-lt"/>
                          <a:ea typeface="+mn-ea"/>
                          <a:cs typeface="+mn-cs"/>
                          <a:sym typeface="Arial"/>
                        </a:rPr>
                        <a:t>Per-Capita</a:t>
                      </a:r>
                      <a:r>
                        <a:rPr lang="en-US" sz="1700" b="1" i="0" u="none" strike="noStrike" cap="none" baseline="0" dirty="0">
                          <a:solidFill>
                            <a:schemeClr val="tx1"/>
                          </a:solidFill>
                          <a:effectLst/>
                          <a:latin typeface="+mn-lt"/>
                          <a:ea typeface="+mn-ea"/>
                          <a:cs typeface="+mn-cs"/>
                          <a:sym typeface="Arial"/>
                        </a:rPr>
                        <a:t> GDP, Converted Using Market Exchange Rates</a:t>
                      </a:r>
                      <a:endParaRPr lang="en-US" sz="1700" b="1"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700" b="1" i="0" u="none" strike="noStrike" cap="none" dirty="0">
                          <a:solidFill>
                            <a:schemeClr val="tx1"/>
                          </a:solidFill>
                          <a:effectLst/>
                          <a:latin typeface="+mn-lt"/>
                          <a:ea typeface="+mn-ea"/>
                          <a:cs typeface="+mn-cs"/>
                          <a:sym typeface="Arial"/>
                        </a:rPr>
                        <a:t>Per-Capita</a:t>
                      </a:r>
                      <a:r>
                        <a:rPr lang="en-US" sz="1700" b="1" i="0" u="none" strike="noStrike" cap="none" baseline="0" dirty="0">
                          <a:solidFill>
                            <a:schemeClr val="tx1"/>
                          </a:solidFill>
                          <a:effectLst/>
                          <a:latin typeface="+mn-lt"/>
                          <a:ea typeface="+mn-ea"/>
                          <a:cs typeface="+mn-cs"/>
                          <a:sym typeface="Arial"/>
                        </a:rPr>
                        <a:t> GDP, Converted Using PPP Exchange Rates</a:t>
                      </a:r>
                      <a:endParaRPr lang="en-US" sz="1700" b="1" i="0" u="none" strike="noStrike" cap="none" dirty="0">
                        <a:solidFill>
                          <a:schemeClr val="tx1"/>
                        </a:solidFill>
                        <a:effectLst/>
                        <a:latin typeface="+mn-lt"/>
                        <a:ea typeface="+mn-ea"/>
                        <a:cs typeface="+mn-cs"/>
                        <a:sym typeface="Arial"/>
                      </a:endParaRP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5639">
                <a:tc>
                  <a:txBody>
                    <a:bodyPr/>
                    <a:lstStyle/>
                    <a:p>
                      <a:r>
                        <a:rPr lang="en-US" sz="1700" b="0" i="0" u="none" strike="noStrike" cap="none" dirty="0">
                          <a:solidFill>
                            <a:schemeClr val="tx1"/>
                          </a:solidFill>
                          <a:effectLst/>
                          <a:latin typeface="+mn-lt"/>
                          <a:ea typeface="+mn-ea"/>
                          <a:cs typeface="+mn-cs"/>
                          <a:sym typeface="Arial"/>
                        </a:rPr>
                        <a:t>Brazil</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$10,515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$15,919</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639">
                <a:tc>
                  <a:txBody>
                    <a:bodyPr/>
                    <a:lstStyle/>
                    <a:p>
                      <a:r>
                        <a:rPr lang="en-US" sz="1700" b="0" i="0" u="none" strike="noStrike" cap="none" dirty="0">
                          <a:solidFill>
                            <a:schemeClr val="tx1"/>
                          </a:solidFill>
                          <a:effectLst/>
                          <a:latin typeface="+mn-lt"/>
                          <a:ea typeface="+mn-ea"/>
                          <a:cs typeface="+mn-cs"/>
                          <a:sym typeface="Arial"/>
                        </a:rPr>
                        <a:t>China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9,377</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17,943</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5639">
                <a:tc>
                  <a:txBody>
                    <a:bodyPr/>
                    <a:lstStyle/>
                    <a:p>
                      <a:r>
                        <a:rPr lang="en-US" sz="1700" b="0" i="0" u="none" strike="noStrike" cap="none" dirty="0">
                          <a:solidFill>
                            <a:schemeClr val="tx1"/>
                          </a:solidFill>
                          <a:effectLst/>
                          <a:latin typeface="+mn-lt"/>
                          <a:ea typeface="+mn-ea"/>
                          <a:cs typeface="+mn-cs"/>
                          <a:sym typeface="Arial"/>
                        </a:rPr>
                        <a:t>India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1,989</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7,750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5639">
                <a:tc>
                  <a:txBody>
                    <a:bodyPr/>
                    <a:lstStyle/>
                    <a:p>
                      <a:r>
                        <a:rPr lang="en-US" sz="1700" b="0" i="0" u="none" strike="noStrike" cap="none" dirty="0">
                          <a:solidFill>
                            <a:schemeClr val="tx1"/>
                          </a:solidFill>
                          <a:effectLst/>
                          <a:latin typeface="+mn-lt"/>
                          <a:ea typeface="+mn-ea"/>
                          <a:cs typeface="+mn-cs"/>
                          <a:sym typeface="Arial"/>
                        </a:rPr>
                        <a:t>Mexico</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700" b="0" i="0" u="none" strike="noStrike" cap="none" dirty="0">
                          <a:solidFill>
                            <a:schemeClr val="tx1"/>
                          </a:solidFill>
                          <a:effectLst/>
                          <a:latin typeface="+mn-lt"/>
                          <a:ea typeface="+mn-ea"/>
                          <a:cs typeface="+mn-cs"/>
                          <a:sym typeface="Arial"/>
                        </a:rPr>
                        <a:t>10,021</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20,028</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55639">
                <a:tc>
                  <a:txBody>
                    <a:bodyPr/>
                    <a:lstStyle/>
                    <a:p>
                      <a:r>
                        <a:rPr lang="en-US" sz="1700" b="0" i="0" u="none" strike="noStrike" cap="none" dirty="0">
                          <a:solidFill>
                            <a:schemeClr val="tx1"/>
                          </a:solidFill>
                          <a:effectLst/>
                          <a:latin typeface="+mn-lt"/>
                          <a:ea typeface="+mn-ea"/>
                          <a:cs typeface="+mn-cs"/>
                          <a:sym typeface="Arial"/>
                        </a:rPr>
                        <a:t>Poland</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15,050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30,827</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814983"/>
                  </a:ext>
                </a:extLst>
              </a:tr>
              <a:tr h="255639">
                <a:tc>
                  <a:txBody>
                    <a:bodyPr/>
                    <a:lstStyle/>
                    <a:p>
                      <a:r>
                        <a:rPr lang="en-US" sz="1700" b="0" i="0" u="none" strike="noStrike" cap="none" dirty="0">
                          <a:solidFill>
                            <a:schemeClr val="tx1"/>
                          </a:solidFill>
                          <a:effectLst/>
                          <a:latin typeface="+mn-lt"/>
                          <a:ea typeface="+mn-ea"/>
                          <a:cs typeface="+mn-cs"/>
                          <a:sym typeface="Arial"/>
                        </a:rPr>
                        <a:t>Russia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10,630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28,918</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55639">
                <a:tc>
                  <a:txBody>
                    <a:bodyPr/>
                    <a:lstStyle/>
                    <a:p>
                      <a:r>
                        <a:rPr lang="en-US" sz="1700" b="0" i="0" u="none" strike="noStrike" cap="none" dirty="0">
                          <a:solidFill>
                            <a:schemeClr val="tx1"/>
                          </a:solidFill>
                          <a:effectLst/>
                          <a:latin typeface="+mn-lt"/>
                          <a:ea typeface="+mn-ea"/>
                          <a:cs typeface="+mn-cs"/>
                          <a:sym typeface="Arial"/>
                        </a:rPr>
                        <a:t>South Africa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700" b="0" i="0" u="none" strike="noStrike" cap="none" dirty="0">
                          <a:solidFill>
                            <a:schemeClr val="tx1"/>
                          </a:solidFill>
                          <a:effectLst/>
                          <a:latin typeface="+mn-lt"/>
                          <a:ea typeface="+mn-ea"/>
                          <a:cs typeface="+mn-cs"/>
                          <a:sym typeface="Arial"/>
                        </a:rPr>
                        <a:t>6,292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13,591</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579885"/>
                  </a:ext>
                </a:extLst>
              </a:tr>
              <a:tr h="255639">
                <a:tc>
                  <a:txBody>
                    <a:bodyPr/>
                    <a:lstStyle/>
                    <a:p>
                      <a:r>
                        <a:rPr lang="en-US" sz="1700" b="0" i="0" u="none" strike="noStrike" cap="none" dirty="0">
                          <a:solidFill>
                            <a:schemeClr val="tx1"/>
                          </a:solidFill>
                          <a:effectLst/>
                          <a:latin typeface="+mn-lt"/>
                          <a:ea typeface="+mn-ea"/>
                          <a:cs typeface="+mn-cs"/>
                          <a:sym typeface="Arial"/>
                        </a:rPr>
                        <a:t>South Korea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700" b="0" i="0" u="none" strike="noStrike" cap="none" dirty="0">
                          <a:solidFill>
                            <a:schemeClr val="tx1"/>
                          </a:solidFill>
                          <a:effectLst/>
                          <a:latin typeface="+mn-lt"/>
                          <a:ea typeface="+mn-ea"/>
                          <a:cs typeface="+mn-cs"/>
                          <a:sym typeface="Arial"/>
                        </a:rPr>
                        <a:t>30,919</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41,173</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5785879"/>
                  </a:ext>
                </a:extLst>
              </a:tr>
              <a:tr h="255639">
                <a:tc>
                  <a:txBody>
                    <a:bodyPr/>
                    <a:lstStyle/>
                    <a:p>
                      <a:r>
                        <a:rPr lang="en-US" sz="1700" b="0" i="0" u="none" strike="noStrike" cap="none" dirty="0">
                          <a:solidFill>
                            <a:schemeClr val="tx1"/>
                          </a:solidFill>
                          <a:effectLst/>
                          <a:latin typeface="+mn-lt"/>
                          <a:ea typeface="+mn-ea"/>
                          <a:cs typeface="+mn-cs"/>
                          <a:sym typeface="Arial"/>
                        </a:rPr>
                        <a:t>Turkey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11,125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27,635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255639">
                <a:tc>
                  <a:txBody>
                    <a:bodyPr/>
                    <a:lstStyle/>
                    <a:p>
                      <a:r>
                        <a:rPr lang="en-US" sz="1700" b="0" i="0" u="none" strike="noStrike" cap="none" dirty="0">
                          <a:solidFill>
                            <a:schemeClr val="tx1"/>
                          </a:solidFill>
                          <a:effectLst/>
                          <a:latin typeface="+mn-lt"/>
                          <a:ea typeface="+mn-ea"/>
                          <a:cs typeface="+mn-cs"/>
                          <a:sym typeface="Arial"/>
                        </a:rPr>
                        <a:t>Vietnam</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2,482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7,378</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55639">
                <a:tc>
                  <a:txBody>
                    <a:bodyPr/>
                    <a:lstStyle/>
                    <a:p>
                      <a:r>
                        <a:rPr lang="en-US" sz="1700" b="0" i="0" u="none" strike="noStrike" cap="none" dirty="0">
                          <a:solidFill>
                            <a:schemeClr val="tx1"/>
                          </a:solidFill>
                          <a:effectLst/>
                          <a:latin typeface="+mn-lt"/>
                          <a:ea typeface="+mn-ea"/>
                          <a:cs typeface="+mn-cs"/>
                          <a:sym typeface="Arial"/>
                        </a:rPr>
                        <a:t>United States</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61,687</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b="0" i="0" u="none" strike="noStrike" cap="none" dirty="0">
                          <a:solidFill>
                            <a:schemeClr val="tx1"/>
                          </a:solidFill>
                          <a:effectLst/>
                          <a:latin typeface="+mn-lt"/>
                          <a:ea typeface="+mn-ea"/>
                          <a:cs typeface="+mn-cs"/>
                          <a:sym typeface="Arial"/>
                        </a:rPr>
                        <a:t>61,687</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3" name="Text Placeholder 3"/>
          <p:cNvSpPr>
            <a:spLocks noGrp="1"/>
          </p:cNvSpPr>
          <p:nvPr>
            <p:ph type="body" idx="1"/>
          </p:nvPr>
        </p:nvSpPr>
        <p:spPr>
          <a:xfrm>
            <a:off x="457200" y="5998713"/>
            <a:ext cx="8229600" cy="478287"/>
          </a:xfrm>
        </p:spPr>
        <p:txBody>
          <a:bodyPr/>
          <a:lstStyle/>
          <a:p>
            <a:r>
              <a:rPr lang="en-US" altLang="en-US" sz="1200" dirty="0">
                <a:latin typeface="+mn-lt"/>
              </a:rPr>
              <a:t>Source: Based on data from International Monetary Fund, World Economic Outlook Database, 2018  (www.imf.org).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a:xfrm>
            <a:off x="457200" y="381000"/>
            <a:ext cx="8229600" cy="762000"/>
          </a:xfrm>
        </p:spPr>
        <p:txBody>
          <a:bodyPr anchor="b"/>
          <a:lstStyle/>
          <a:p>
            <a:r>
              <a:rPr lang="en-US" altLang="en-US" dirty="0"/>
              <a:t>The Big Mac Index</a:t>
            </a:r>
            <a:endParaRPr lang="en-US" altLang="en-US" dirty="0">
              <a:sym typeface="Times New Roman" pitchFamily="18" charset="0"/>
            </a:endParaRPr>
          </a:p>
        </p:txBody>
      </p:sp>
      <p:sp>
        <p:nvSpPr>
          <p:cNvPr id="3" name="Text Placeholder 3"/>
          <p:cNvSpPr>
            <a:spLocks noGrp="1"/>
          </p:cNvSpPr>
          <p:nvPr>
            <p:ph type="body" idx="1"/>
          </p:nvPr>
        </p:nvSpPr>
        <p:spPr>
          <a:xfrm>
            <a:off x="457200" y="5867400"/>
            <a:ext cx="8229600" cy="417616"/>
          </a:xfrm>
        </p:spPr>
        <p:txBody>
          <a:bodyPr/>
          <a:lstStyle/>
          <a:p>
            <a:r>
              <a:rPr lang="en-US" altLang="en-US" sz="1200" dirty="0">
                <a:latin typeface="+mn-lt"/>
              </a:rPr>
              <a:t>Source: Based on </a:t>
            </a:r>
            <a:r>
              <a:rPr lang="en-US" altLang="en-US" sz="1200" i="1" dirty="0">
                <a:latin typeface="+mn-lt"/>
              </a:rPr>
              <a:t>The Economist</a:t>
            </a:r>
            <a:r>
              <a:rPr lang="en-US" altLang="en-US" sz="1200" dirty="0">
                <a:latin typeface="+mn-lt"/>
              </a:rPr>
              <a:t>, “The Big Mac Index,” January 17, 2018, www.economist.com.</a:t>
            </a:r>
          </a:p>
        </p:txBody>
      </p:sp>
      <p:pic>
        <p:nvPicPr>
          <p:cNvPr id="4" name="Picture 3">
            <a:extLst>
              <a:ext uri="{FF2B5EF4-FFF2-40B4-BE49-F238E27FC236}">
                <a16:creationId xmlns:a16="http://schemas.microsoft.com/office/drawing/2014/main" id="{F2B33C47-09B3-4D8E-9E68-456BFEA31005}"/>
              </a:ext>
            </a:extLst>
          </p:cNvPr>
          <p:cNvPicPr>
            <a:picLocks noChangeAspect="1"/>
          </p:cNvPicPr>
          <p:nvPr/>
        </p:nvPicPr>
        <p:blipFill>
          <a:blip r:embed="rId3"/>
          <a:stretch>
            <a:fillRect/>
          </a:stretch>
        </p:blipFill>
        <p:spPr>
          <a:xfrm>
            <a:off x="209550" y="1295400"/>
            <a:ext cx="8724900" cy="4572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Median Household Income for a Sample of Emerging Markets</a:t>
            </a:r>
            <a:endParaRPr lang="en-US" altLang="en-US" dirty="0">
              <a:sym typeface="Times New Roman" pitchFamily="18" charset="0"/>
            </a:endParaRPr>
          </a:p>
        </p:txBody>
      </p:sp>
      <p:graphicFrame>
        <p:nvGraphicFramePr>
          <p:cNvPr id="7" name="Table 2"/>
          <p:cNvGraphicFramePr/>
          <p:nvPr>
            <p:extLst>
              <p:ext uri="{D42A27DB-BD31-4B8C-83A1-F6EECF244321}">
                <p14:modId xmlns:p14="http://schemas.microsoft.com/office/powerpoint/2010/main" val="1767277199"/>
              </p:ext>
            </p:extLst>
          </p:nvPr>
        </p:nvGraphicFramePr>
        <p:xfrm>
          <a:off x="1371600" y="1677797"/>
          <a:ext cx="6324600" cy="3580003"/>
        </p:xfrm>
        <a:graphic>
          <a:graphicData uri="http://schemas.openxmlformats.org/drawingml/2006/table">
            <a:tbl>
              <a:tblPr firstRow="1">
                <a:noFill/>
              </a:tblPr>
              <a:tblGrid>
                <a:gridCol w="3197644">
                  <a:extLst>
                    <a:ext uri="{9D8B030D-6E8A-4147-A177-3AD203B41FA5}">
                      <a16:colId xmlns:a16="http://schemas.microsoft.com/office/drawing/2014/main" val="20000"/>
                    </a:ext>
                  </a:extLst>
                </a:gridCol>
                <a:gridCol w="3126956">
                  <a:extLst>
                    <a:ext uri="{9D8B030D-6E8A-4147-A177-3AD203B41FA5}">
                      <a16:colId xmlns:a16="http://schemas.microsoft.com/office/drawing/2014/main" val="20001"/>
                    </a:ext>
                  </a:extLst>
                </a:gridCol>
              </a:tblGrid>
              <a:tr h="653731">
                <a:tc>
                  <a:txBody>
                    <a:bodyPr/>
                    <a:lstStyle/>
                    <a:p>
                      <a:r>
                        <a:rPr lang="en-US" sz="1800" b="1" i="0" u="none" strike="noStrike" cap="none" baseline="0" dirty="0">
                          <a:solidFill>
                            <a:schemeClr val="tx1"/>
                          </a:solidFill>
                          <a:effectLst/>
                          <a:latin typeface="+mn-lt"/>
                          <a:ea typeface="+mn-ea"/>
                          <a:cs typeface="+mn-cs"/>
                          <a:sym typeface="Arial"/>
                        </a:rPr>
                        <a:t>Country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Median Income Per Household (U.S.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46107">
                <a:tc>
                  <a:txBody>
                    <a:bodyPr/>
                    <a:lstStyle/>
                    <a:p>
                      <a:r>
                        <a:rPr lang="en-US" sz="1800" b="0" i="0" u="none" strike="noStrike" cap="none" baseline="0" dirty="0">
                          <a:solidFill>
                            <a:schemeClr val="tx1"/>
                          </a:solidFill>
                          <a:effectLst/>
                          <a:latin typeface="+mn-lt"/>
                          <a:ea typeface="+mn-ea"/>
                          <a:cs typeface="+mn-cs"/>
                          <a:sym typeface="Arial"/>
                        </a:rPr>
                        <a:t>Brazil</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15,372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6107">
                <a:tc>
                  <a:txBody>
                    <a:bodyPr/>
                    <a:lstStyle/>
                    <a:p>
                      <a:r>
                        <a:rPr lang="en-US" sz="1800" b="0" i="0" u="none" strike="noStrike" cap="none" baseline="0" dirty="0">
                          <a:solidFill>
                            <a:schemeClr val="tx1"/>
                          </a:solidFill>
                          <a:effectLst/>
                          <a:latin typeface="+mn-lt"/>
                          <a:ea typeface="+mn-ea"/>
                          <a:cs typeface="+mn-cs"/>
                          <a:sym typeface="Arial"/>
                        </a:rPr>
                        <a:t>China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9,721</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6107">
                <a:tc>
                  <a:txBody>
                    <a:bodyPr/>
                    <a:lstStyle/>
                    <a:p>
                      <a:r>
                        <a:rPr lang="en-US" sz="1800" b="0" i="0" u="none" strike="noStrike" cap="none" baseline="0" dirty="0">
                          <a:solidFill>
                            <a:schemeClr val="tx1"/>
                          </a:solidFill>
                          <a:effectLst/>
                          <a:latin typeface="+mn-lt"/>
                          <a:ea typeface="+mn-ea"/>
                          <a:cs typeface="+mn-cs"/>
                          <a:sym typeface="Arial"/>
                        </a:rPr>
                        <a:t>India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4,965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6107">
                <a:tc>
                  <a:txBody>
                    <a:bodyPr/>
                    <a:lstStyle/>
                    <a:p>
                      <a:r>
                        <a:rPr lang="en-US" sz="1800" b="0" i="0" u="none" strike="noStrike" cap="none" baseline="0" dirty="0">
                          <a:solidFill>
                            <a:schemeClr val="tx1"/>
                          </a:solidFill>
                          <a:effectLst/>
                          <a:latin typeface="+mn-lt"/>
                          <a:ea typeface="+mn-ea"/>
                          <a:cs typeface="+mn-cs"/>
                          <a:sym typeface="Arial"/>
                        </a:rPr>
                        <a:t>Indonesia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5,919</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46107">
                <a:tc>
                  <a:txBody>
                    <a:bodyPr/>
                    <a:lstStyle/>
                    <a:p>
                      <a:r>
                        <a:rPr lang="en-US" sz="1800" b="0" i="0" u="none" strike="noStrike" cap="none" baseline="0" dirty="0">
                          <a:solidFill>
                            <a:schemeClr val="tx1"/>
                          </a:solidFill>
                          <a:effectLst/>
                          <a:latin typeface="+mn-lt"/>
                          <a:ea typeface="+mn-ea"/>
                          <a:cs typeface="+mn-cs"/>
                          <a:sym typeface="Arial"/>
                        </a:rPr>
                        <a:t>Nigeria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20,960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6107">
                <a:tc>
                  <a:txBody>
                    <a:bodyPr/>
                    <a:lstStyle/>
                    <a:p>
                      <a:r>
                        <a:rPr lang="en-US" sz="1800" b="0" i="0" u="none" strike="noStrike" cap="none" baseline="0" dirty="0">
                          <a:solidFill>
                            <a:schemeClr val="tx1"/>
                          </a:solidFill>
                          <a:effectLst/>
                          <a:latin typeface="+mn-lt"/>
                          <a:ea typeface="+mn-ea"/>
                          <a:cs typeface="+mn-cs"/>
                          <a:sym typeface="Arial"/>
                        </a:rPr>
                        <a:t>Russia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14,487</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46107">
                <a:tc>
                  <a:txBody>
                    <a:bodyPr/>
                    <a:lstStyle/>
                    <a:p>
                      <a:r>
                        <a:rPr lang="en-US" sz="1800" b="0" i="0" u="none" strike="noStrike" cap="none" baseline="0" dirty="0">
                          <a:solidFill>
                            <a:schemeClr val="tx1"/>
                          </a:solidFill>
                          <a:effectLst/>
                          <a:latin typeface="+mn-lt"/>
                          <a:ea typeface="+mn-ea"/>
                          <a:cs typeface="+mn-cs"/>
                          <a:sym typeface="Arial"/>
                        </a:rPr>
                        <a:t>Thailand</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7,113</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6107">
                <a:tc>
                  <a:txBody>
                    <a:bodyPr/>
                    <a:lstStyle/>
                    <a:p>
                      <a:r>
                        <a:rPr lang="en-US" sz="1800" b="0" i="0" u="none" strike="noStrike" cap="none" baseline="0" dirty="0">
                          <a:solidFill>
                            <a:schemeClr val="tx1"/>
                          </a:solidFill>
                          <a:effectLst/>
                          <a:latin typeface="+mn-lt"/>
                          <a:ea typeface="+mn-ea"/>
                          <a:cs typeface="+mn-cs"/>
                          <a:sym typeface="Arial"/>
                        </a:rPr>
                        <a:t>Turkey</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21,966</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 name="Text Placeholder 3"/>
          <p:cNvSpPr>
            <a:spLocks noGrp="1"/>
          </p:cNvSpPr>
          <p:nvPr>
            <p:ph type="body" idx="1"/>
          </p:nvPr>
        </p:nvSpPr>
        <p:spPr>
          <a:xfrm>
            <a:off x="457200" y="5407744"/>
            <a:ext cx="8229600" cy="916856"/>
          </a:xfrm>
        </p:spPr>
        <p:txBody>
          <a:bodyPr/>
          <a:lstStyle/>
          <a:p>
            <a:r>
              <a:rPr lang="en-US" altLang="en-US" sz="1200" dirty="0">
                <a:latin typeface="+mn-lt"/>
              </a:rPr>
              <a:t>Sources: Based on United Nations, United Nations Database on Household Size and Composition 2017 (New York: United Nations, 2017); World Bank, “GNI per Capita, Atlas Method (current US$),” 2017, www. data.worldbank.org. Note: Data shown are gross national income per household, Atlas method, in current U.S. dollars.</a:t>
            </a:r>
          </a:p>
        </p:txBody>
      </p:sp>
    </p:spTree>
    <p:extLst>
      <p:ext uri="{BB962C8B-B14F-4D97-AF65-F5344CB8AC3E}">
        <p14:creationId xmlns:p14="http://schemas.microsoft.com/office/powerpoint/2010/main" val="3906086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sz="2800" dirty="0"/>
              <a:t>Key Criteria for Assessing the Attractiveness of Emerging Markets and Developing Economies</a:t>
            </a:r>
            <a:endParaRPr lang="en-US" altLang="en-US" sz="2800" dirty="0">
              <a:sym typeface="Times New Roman" pitchFamily="18" charset="0"/>
            </a:endParaRPr>
          </a:p>
        </p:txBody>
      </p:sp>
      <p:sp>
        <p:nvSpPr>
          <p:cNvPr id="16387" name="Content Placeholder 2"/>
          <p:cNvSpPr txBox="1">
            <a:spLocks noGrp="1"/>
          </p:cNvSpPr>
          <p:nvPr>
            <p:ph type="body" idx="1"/>
          </p:nvPr>
        </p:nvSpPr>
        <p:spPr>
          <a:xfrm>
            <a:off x="457200" y="1447800"/>
            <a:ext cx="8229600" cy="4525963"/>
          </a:xfrm>
        </p:spPr>
        <p:txBody>
          <a:bodyPr/>
          <a:lstStyle/>
          <a:p>
            <a:r>
              <a:rPr lang="en-US" altLang="en-US" sz="2200" i="1" dirty="0">
                <a:latin typeface="+mn-lt"/>
              </a:rPr>
              <a:t>Market Size</a:t>
            </a:r>
            <a:r>
              <a:rPr lang="en-US" altLang="en-US" sz="2200" dirty="0">
                <a:latin typeface="+mn-lt"/>
              </a:rPr>
              <a:t>: The country’s population, especially those living in urban areas.</a:t>
            </a:r>
          </a:p>
          <a:p>
            <a:r>
              <a:rPr lang="en-US" altLang="en-US" sz="2200" i="1" dirty="0">
                <a:latin typeface="+mn-lt"/>
              </a:rPr>
              <a:t>Market Growth Rate</a:t>
            </a:r>
            <a:r>
              <a:rPr lang="en-US" altLang="en-US" sz="2200" dirty="0">
                <a:latin typeface="+mn-lt"/>
              </a:rPr>
              <a:t>: The country’s real GDP growth rate.</a:t>
            </a:r>
          </a:p>
          <a:p>
            <a:r>
              <a:rPr lang="en-US" altLang="en-US" sz="2200" i="1" dirty="0">
                <a:latin typeface="+mn-lt"/>
              </a:rPr>
              <a:t>Market Consumption Capacity</a:t>
            </a:r>
            <a:r>
              <a:rPr lang="en-US" altLang="en-US" sz="2200" dirty="0">
                <a:latin typeface="+mn-lt"/>
              </a:rPr>
              <a:t>: Income of the middle class</a:t>
            </a:r>
          </a:p>
          <a:p>
            <a:r>
              <a:rPr lang="en-US" altLang="en-US" sz="2200" i="1" dirty="0">
                <a:latin typeface="+mn-lt"/>
              </a:rPr>
              <a:t>Commercial Infrastructure</a:t>
            </a:r>
            <a:r>
              <a:rPr lang="en-US" altLang="en-US" sz="2200" dirty="0">
                <a:latin typeface="+mn-lt"/>
              </a:rPr>
              <a:t>: Density of telephone lines, number of personal computers, density of paved roads, population per retail outlet, and other such characteristics.</a:t>
            </a:r>
          </a:p>
          <a:p>
            <a:r>
              <a:rPr lang="en-US" altLang="en-US" sz="2200" i="1" dirty="0">
                <a:latin typeface="+mn-lt"/>
              </a:rPr>
              <a:t>Economic Freedom</a:t>
            </a:r>
            <a:r>
              <a:rPr lang="en-US" altLang="en-US" sz="2200" dirty="0">
                <a:latin typeface="+mn-lt"/>
              </a:rPr>
              <a:t>: The degree to which government intervenes in business activities.</a:t>
            </a:r>
          </a:p>
          <a:p>
            <a:r>
              <a:rPr lang="en-US" altLang="en-US" sz="2200" i="1" dirty="0">
                <a:latin typeface="+mn-lt"/>
              </a:rPr>
              <a:t>Country Risk</a:t>
            </a:r>
            <a:r>
              <a:rPr lang="en-US" altLang="en-US" sz="2200" dirty="0">
                <a:latin typeface="+mn-lt"/>
              </a:rPr>
              <a:t>: Degree of political and macroeconomic risk.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Challenges of Doing Business in Emerging Markets </a:t>
            </a:r>
            <a:r>
              <a:rPr lang="en-US" altLang="en-US" sz="2000" b="0" dirty="0"/>
              <a:t>(1 of 3)</a:t>
            </a:r>
            <a:endParaRPr lang="en-US" altLang="en-US" sz="2000" b="0" dirty="0">
              <a:sym typeface="Times New Roman" pitchFamily="18" charset="0"/>
            </a:endParaRPr>
          </a:p>
        </p:txBody>
      </p:sp>
      <p:sp>
        <p:nvSpPr>
          <p:cNvPr id="16387" name="Content Placeholder 2"/>
          <p:cNvSpPr txBox="1">
            <a:spLocks noGrp="1"/>
          </p:cNvSpPr>
          <p:nvPr>
            <p:ph type="body" idx="1"/>
          </p:nvPr>
        </p:nvSpPr>
        <p:spPr/>
        <p:txBody>
          <a:bodyPr/>
          <a:lstStyle/>
          <a:p>
            <a:r>
              <a:rPr lang="en-US" altLang="en-US" sz="2400" b="1" dirty="0">
                <a:latin typeface="+mn-lt"/>
              </a:rPr>
              <a:t>Political instability </a:t>
            </a:r>
            <a:r>
              <a:rPr lang="en-US" altLang="en-US" sz="2400" dirty="0">
                <a:latin typeface="+mn-lt"/>
              </a:rPr>
              <a:t>– Corruption, weak legal systems, and unreliable government authorities increase business risks and costs, and hinder forecasting. </a:t>
            </a:r>
          </a:p>
          <a:p>
            <a:r>
              <a:rPr lang="en-US" altLang="en-US" sz="2400" b="1" dirty="0">
                <a:latin typeface="+mn-lt"/>
              </a:rPr>
              <a:t>Weak intellectual property protection </a:t>
            </a:r>
            <a:r>
              <a:rPr lang="en-US" altLang="en-US" sz="2400" dirty="0">
                <a:latin typeface="+mn-lt"/>
              </a:rPr>
              <a:t>– Discourages producing or selling goods that entail valuable assets.</a:t>
            </a:r>
          </a:p>
          <a:p>
            <a:r>
              <a:rPr lang="en-US" altLang="en-US" sz="2400" b="1" dirty="0">
                <a:latin typeface="+mn-lt"/>
              </a:rPr>
              <a:t>Bureaucracy, red tape, and lack of transparency</a:t>
            </a:r>
            <a:r>
              <a:rPr lang="en-US" altLang="en-US" sz="2400" dirty="0">
                <a:latin typeface="+mn-lt"/>
              </a:rPr>
              <a:t> – Burdensome rules, excessive requirements for licenses, approvals, and paperwork; not accountable legal and political systems. e.g., It may take years, or many bribes, to obtain permissions to do business.  China, India, and Russia are particularly problematic.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Challenges of Doing Business in Emerging Markets </a:t>
            </a:r>
            <a:r>
              <a:rPr lang="en-US" altLang="en-US" sz="2000" b="0" dirty="0"/>
              <a:t>(2 of 3)</a:t>
            </a:r>
            <a:endParaRPr lang="en-US" altLang="en-US" sz="2000" b="0" dirty="0">
              <a:sym typeface="Times New Roman" pitchFamily="18" charset="0"/>
            </a:endParaRPr>
          </a:p>
        </p:txBody>
      </p:sp>
      <p:sp>
        <p:nvSpPr>
          <p:cNvPr id="16387" name="Content Placeholder 2"/>
          <p:cNvSpPr txBox="1">
            <a:spLocks noGrp="1"/>
          </p:cNvSpPr>
          <p:nvPr>
            <p:ph type="body" idx="1"/>
          </p:nvPr>
        </p:nvSpPr>
        <p:spPr>
          <a:xfrm>
            <a:off x="457200" y="1447800"/>
            <a:ext cx="8229600" cy="4525963"/>
          </a:xfrm>
        </p:spPr>
        <p:txBody>
          <a:bodyPr/>
          <a:lstStyle/>
          <a:p>
            <a:pPr marL="231775" indent="-231775">
              <a:buFont typeface="Arial" pitchFamily="34" charset="0"/>
              <a:buChar char="•"/>
            </a:pPr>
            <a:r>
              <a:rPr lang="en-US" altLang="en-US" sz="2400" b="1" dirty="0">
                <a:solidFill>
                  <a:schemeClr val="tx1"/>
                </a:solidFill>
                <a:latin typeface="+mn-lt"/>
                <a:ea typeface="ＭＳ Ｐゴシック" pitchFamily="34" charset="-128"/>
              </a:rPr>
              <a:t>Poor physical infrastructure </a:t>
            </a:r>
            <a:r>
              <a:rPr lang="en-US" altLang="en-US" sz="2400" dirty="0">
                <a:solidFill>
                  <a:schemeClr val="tx1"/>
                </a:solidFill>
                <a:latin typeface="+mn-lt"/>
                <a:ea typeface="ＭＳ Ｐゴシック" pitchFamily="34" charset="-128"/>
              </a:rPr>
              <a:t>– Lower quality roads, drainage systems, sewers, and electrical utilities are often a factor in emerging markets. For example, India’s ports, roads, railways, and airports are insufficient to handle the massive volumes of cargo that enter and leave the country every day. </a:t>
            </a:r>
          </a:p>
          <a:p>
            <a:pPr marL="231775" indent="-231775">
              <a:buFont typeface="Arial" pitchFamily="34" charset="0"/>
              <a:buChar char="•"/>
            </a:pPr>
            <a:r>
              <a:rPr lang="en-US" altLang="en-US" sz="2400" b="1" dirty="0">
                <a:solidFill>
                  <a:schemeClr val="tx1"/>
                </a:solidFill>
                <a:latin typeface="+mn-lt"/>
                <a:ea typeface="ＭＳ Ｐゴシック" pitchFamily="34" charset="-128"/>
              </a:rPr>
              <a:t>Partner availability and qualifications </a:t>
            </a:r>
            <a:r>
              <a:rPr lang="en-US" altLang="en-US" sz="2400" dirty="0">
                <a:solidFill>
                  <a:schemeClr val="tx1"/>
                </a:solidFill>
                <a:latin typeface="+mn-lt"/>
                <a:ea typeface="ＭＳ Ｐゴシック" pitchFamily="34" charset="-128"/>
              </a:rPr>
              <a:t>– MNEs that seek alliances with well-qualified local companies may find such partners in short supply in emerging markets. </a:t>
            </a:r>
            <a:endParaRPr lang="en-US" altLang="en-US" sz="2400" b="1" dirty="0">
              <a:solidFill>
                <a:schemeClr val="tx1"/>
              </a:solidFill>
              <a:latin typeface="+mn-lt"/>
              <a:ea typeface="ＭＳ Ｐゴシック" pitchFamily="34" charset="-128"/>
            </a:endParaRPr>
          </a:p>
        </p:txBody>
      </p:sp>
      <p:pic>
        <p:nvPicPr>
          <p:cNvPr id="4" name="Picture 3">
            <a:extLst>
              <a:ext uri="{FF2B5EF4-FFF2-40B4-BE49-F238E27FC236}">
                <a16:creationId xmlns:a16="http://schemas.microsoft.com/office/drawing/2014/main" id="{EE3EC082-C215-430C-AA45-90CC5B381C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The New Global Challengers </a:t>
            </a:r>
            <a:r>
              <a:rPr lang="en-US" altLang="en-US" sz="2000" b="0" dirty="0"/>
              <a:t>(2 of 2)</a:t>
            </a:r>
            <a:endParaRPr lang="en-US" altLang="en-US" sz="2000" b="0" dirty="0">
              <a:sym typeface="Times New Roman" pitchFamily="18" charset="0"/>
            </a:endParaRPr>
          </a:p>
        </p:txBody>
      </p:sp>
      <p:sp>
        <p:nvSpPr>
          <p:cNvPr id="16387" name="Content Placeholder 2"/>
          <p:cNvSpPr txBox="1">
            <a:spLocks noGrp="1"/>
          </p:cNvSpPr>
          <p:nvPr>
            <p:ph type="body" idx="1"/>
          </p:nvPr>
        </p:nvSpPr>
        <p:spPr>
          <a:xfrm>
            <a:off x="457200" y="1447800"/>
            <a:ext cx="8229600" cy="4525963"/>
          </a:xfrm>
        </p:spPr>
        <p:txBody>
          <a:bodyPr/>
          <a:lstStyle/>
          <a:p>
            <a:r>
              <a:rPr lang="en-US" altLang="en-US" sz="2400" dirty="0">
                <a:latin typeface="+mn-lt"/>
              </a:rPr>
              <a:t>The New Global Challengers benefit from</a:t>
            </a:r>
          </a:p>
          <a:p>
            <a:r>
              <a:rPr lang="en-US" altLang="en-US" sz="2400" dirty="0">
                <a:latin typeface="+mn-lt"/>
              </a:rPr>
              <a:t>Emerging Markets:</a:t>
            </a:r>
          </a:p>
          <a:p>
            <a:pPr lvl="1"/>
            <a:r>
              <a:rPr lang="en-US" altLang="en-US" sz="2400" dirty="0">
                <a:latin typeface="+mn-lt"/>
              </a:rPr>
              <a:t>Rapidly growing markets, some of which are large.</a:t>
            </a:r>
          </a:p>
          <a:p>
            <a:pPr lvl="1"/>
            <a:r>
              <a:rPr lang="en-US" altLang="en-US" sz="2400" dirty="0">
                <a:latin typeface="+mn-lt"/>
              </a:rPr>
              <a:t>Low-cost labor.</a:t>
            </a:r>
          </a:p>
          <a:p>
            <a:pPr lvl="1"/>
            <a:r>
              <a:rPr lang="en-US" altLang="en-US" sz="2400" dirty="0">
                <a:latin typeface="+mn-lt"/>
              </a:rPr>
              <a:t>Training grounds for competing with global incumbents.</a:t>
            </a:r>
          </a:p>
          <a:p>
            <a:pPr lvl="1"/>
            <a:r>
              <a:rPr lang="en-US" altLang="en-US" sz="2400" dirty="0">
                <a:latin typeface="+mn-lt"/>
              </a:rPr>
              <a:t>Complex operating </a:t>
            </a:r>
            <a:br>
              <a:rPr lang="en-US" altLang="en-US" sz="2400" dirty="0">
                <a:latin typeface="+mn-lt"/>
              </a:rPr>
            </a:br>
            <a:r>
              <a:rPr lang="en-US" altLang="en-US" sz="2400" dirty="0">
                <a:latin typeface="+mn-lt"/>
              </a:rPr>
              <a:t>environments, which  </a:t>
            </a:r>
            <a:br>
              <a:rPr lang="en-US" altLang="en-US" sz="2400" dirty="0">
                <a:latin typeface="+mn-lt"/>
              </a:rPr>
            </a:br>
            <a:r>
              <a:rPr lang="en-US" altLang="en-US" sz="2400" dirty="0">
                <a:latin typeface="+mn-lt"/>
              </a:rPr>
              <a:t>produce some very </a:t>
            </a:r>
            <a:br>
              <a:rPr lang="en-US" altLang="en-US" sz="2400" dirty="0">
                <a:latin typeface="+mn-lt"/>
              </a:rPr>
            </a:br>
            <a:r>
              <a:rPr lang="en-US" altLang="en-US" sz="2400" dirty="0">
                <a:latin typeface="+mn-lt"/>
              </a:rPr>
              <a:t>capable firms.</a:t>
            </a:r>
          </a:p>
        </p:txBody>
      </p:sp>
      <p:pic>
        <p:nvPicPr>
          <p:cNvPr id="2" name="Picture 1">
            <a:extLst>
              <a:ext uri="{FF2B5EF4-FFF2-40B4-BE49-F238E27FC236}">
                <a16:creationId xmlns:a16="http://schemas.microsoft.com/office/drawing/2014/main" id="{CA135834-572F-4CB5-8797-D1EF9F494C63}"/>
              </a:ext>
            </a:extLst>
          </p:cNvPr>
          <p:cNvPicPr>
            <a:picLocks noChangeAspect="1"/>
          </p:cNvPicPr>
          <p:nvPr/>
        </p:nvPicPr>
        <p:blipFill>
          <a:blip r:embed="rId3"/>
          <a:stretch>
            <a:fillRect/>
          </a:stretch>
        </p:blipFill>
        <p:spPr>
          <a:xfrm>
            <a:off x="4800600" y="4126974"/>
            <a:ext cx="4067175" cy="2322032"/>
          </a:xfrm>
          <a:prstGeom prst="rect">
            <a:avLst/>
          </a:prstGeom>
        </p:spPr>
      </p:pic>
    </p:spTree>
    <p:extLst>
      <p:ext uri="{BB962C8B-B14F-4D97-AF65-F5344CB8AC3E}">
        <p14:creationId xmlns:p14="http://schemas.microsoft.com/office/powerpoint/2010/main" val="72795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ltLang="en-US" dirty="0"/>
              <a:t>Challenges of Doing Business in Emerging Markets </a:t>
            </a:r>
            <a:r>
              <a:rPr lang="en-US" altLang="en-US" sz="2000" b="0" dirty="0"/>
              <a:t>(3 of 3)</a:t>
            </a:r>
            <a:endParaRPr lang="en-US" dirty="0"/>
          </a:p>
        </p:txBody>
      </p:sp>
      <p:pic>
        <p:nvPicPr>
          <p:cNvPr id="5" name="Picture 1" descr="An image composed of a variety of brand names and logos such as, Samsung, LG, Hyundai, Astra, and so 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652787" cy="4139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F03187E-34D0-4966-8918-BA6107E8B2F2}"/>
              </a:ext>
            </a:extLst>
          </p:cNvPr>
          <p:cNvSpPr/>
          <p:nvPr/>
        </p:nvSpPr>
        <p:spPr>
          <a:xfrm>
            <a:off x="685800" y="1450538"/>
            <a:ext cx="4191000" cy="4893647"/>
          </a:xfrm>
          <a:prstGeom prst="rect">
            <a:avLst/>
          </a:prstGeom>
        </p:spPr>
        <p:txBody>
          <a:bodyPr wrap="square">
            <a:spAutoFit/>
          </a:bodyPr>
          <a:lstStyle/>
          <a:p>
            <a:pPr marL="285750" indent="-285750">
              <a:buFont typeface="Arial" panose="020B0604020202020204" pitchFamily="34" charset="0"/>
              <a:buChar char="•"/>
            </a:pPr>
            <a:r>
              <a:rPr lang="en-US" altLang="en-US" sz="2400" b="1" dirty="0"/>
              <a:t>Resistance from family conglomerates </a:t>
            </a:r>
            <a:r>
              <a:rPr lang="en-US" altLang="en-US" sz="2400" dirty="0"/>
              <a:t>– Economies may be dominated by privately-owned local firms that are highly diversified, and control supplies and employment.  Common in South Korea (</a:t>
            </a:r>
            <a:r>
              <a:rPr lang="en-US" altLang="en-US" sz="2400" i="1" dirty="0"/>
              <a:t>chaebols</a:t>
            </a:r>
            <a:r>
              <a:rPr lang="en-US" altLang="en-US" sz="2400" dirty="0"/>
              <a:t>), India (business houses), Latin America (</a:t>
            </a:r>
            <a:r>
              <a:rPr lang="en-US" altLang="en-US" sz="2400" i="1" dirty="0"/>
              <a:t>grupos</a:t>
            </a:r>
            <a:r>
              <a:rPr lang="en-US" altLang="en-US" sz="2400" dirty="0"/>
              <a:t>), and Turkey (holding companies).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Strategies for Doing Business in Emerging Markets </a:t>
            </a:r>
            <a:r>
              <a:rPr lang="en-US" altLang="en-US" sz="1800" b="0" dirty="0"/>
              <a:t>(1 of 3)</a:t>
            </a:r>
            <a:endParaRPr lang="en-US" altLang="en-US" sz="1800" dirty="0">
              <a:sym typeface="Times New Roman" pitchFamily="18" charset="0"/>
            </a:endParaRPr>
          </a:p>
        </p:txBody>
      </p:sp>
      <p:sp>
        <p:nvSpPr>
          <p:cNvPr id="16387" name="Content Placeholder 2"/>
          <p:cNvSpPr txBox="1">
            <a:spLocks noGrp="1"/>
          </p:cNvSpPr>
          <p:nvPr>
            <p:ph type="body" idx="1"/>
          </p:nvPr>
        </p:nvSpPr>
        <p:spPr/>
        <p:txBody>
          <a:bodyPr/>
          <a:lstStyle/>
          <a:p>
            <a:r>
              <a:rPr lang="en-US" altLang="en-US" sz="2400" b="1" dirty="0">
                <a:latin typeface="+mn-lt"/>
              </a:rPr>
              <a:t>Customize Offerings to Unique Emerging Market needs. </a:t>
            </a:r>
            <a:r>
              <a:rPr lang="en-US" altLang="en-US" sz="2400" dirty="0">
                <a:latin typeface="+mn-lt"/>
              </a:rPr>
              <a:t>Successful firms develop a deep understanding of the distinctive characteristics of buyers, local suppliers, and distribution channels in emerging markets, and customize offerings and business models accordingly.</a:t>
            </a:r>
          </a:p>
          <a:p>
            <a:r>
              <a:rPr lang="en-US" altLang="en-US" sz="2400" b="1" dirty="0">
                <a:latin typeface="+mn-lt"/>
              </a:rPr>
              <a:t>Partner with Family Conglomerates </a:t>
            </a:r>
            <a:r>
              <a:rPr lang="en-US" altLang="en-US" sz="2400" dirty="0">
                <a:latin typeface="+mn-lt"/>
              </a:rPr>
              <a:t>– F</a:t>
            </a:r>
            <a:r>
              <a:rPr lang="en-US" altLang="en-US" sz="100" dirty="0">
                <a:latin typeface="+mn-lt"/>
              </a:rPr>
              <a:t> </a:t>
            </a:r>
            <a:r>
              <a:rPr lang="en-US" altLang="en-US" sz="2400" dirty="0">
                <a:latin typeface="+mn-lt"/>
              </a:rPr>
              <a:t>C</a:t>
            </a:r>
            <a:r>
              <a:rPr lang="en-US" altLang="en-US" sz="100" dirty="0">
                <a:latin typeface="+mn-lt"/>
              </a:rPr>
              <a:t> </a:t>
            </a:r>
            <a:r>
              <a:rPr lang="en-US" altLang="en-US" sz="2400" dirty="0">
                <a:latin typeface="+mn-lt"/>
              </a:rPr>
              <a:t>s can provide various advantages, including financing, bank services, local suppliers, and distribution channels. F</a:t>
            </a:r>
            <a:r>
              <a:rPr lang="en-US" altLang="en-US" sz="100" dirty="0">
                <a:latin typeface="+mn-lt"/>
              </a:rPr>
              <a:t> </a:t>
            </a:r>
            <a:r>
              <a:rPr lang="en-US" altLang="en-US" sz="2400" dirty="0">
                <a:latin typeface="+mn-lt"/>
              </a:rPr>
              <a:t>C</a:t>
            </a:r>
            <a:r>
              <a:rPr lang="en-US" altLang="en-US" sz="100" dirty="0">
                <a:latin typeface="+mn-lt"/>
              </a:rPr>
              <a:t> </a:t>
            </a:r>
            <a:r>
              <a:rPr lang="en-US" altLang="en-US" sz="2400" dirty="0">
                <a:latin typeface="+mn-lt"/>
              </a:rPr>
              <a:t>s can help reduce risks, time, and capital requirements; develop relationships with governments and other key players; and overcome infrastructure hurdles.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Strategies for Emerging Markets </a:t>
            </a:r>
            <a:r>
              <a:rPr lang="en-US" altLang="en-US" sz="2000" b="0" dirty="0"/>
              <a:t>(2 of 3)</a:t>
            </a:r>
            <a:endParaRPr lang="en-US" altLang="en-US" sz="2000" b="0" dirty="0">
              <a:sym typeface="Times New Roman" pitchFamily="18" charset="0"/>
            </a:endParaRPr>
          </a:p>
        </p:txBody>
      </p:sp>
      <p:sp>
        <p:nvSpPr>
          <p:cNvPr id="16387" name="Content Placeholder 2"/>
          <p:cNvSpPr txBox="1">
            <a:spLocks noGrp="1"/>
          </p:cNvSpPr>
          <p:nvPr>
            <p:ph type="body" idx="1"/>
          </p:nvPr>
        </p:nvSpPr>
        <p:spPr>
          <a:xfrm>
            <a:off x="457200" y="1447800"/>
            <a:ext cx="8229600" cy="4525963"/>
          </a:xfrm>
        </p:spPr>
        <p:txBody>
          <a:bodyPr/>
          <a:lstStyle/>
          <a:p>
            <a:r>
              <a:rPr lang="en-US" altLang="en-US" sz="2400" b="1" dirty="0">
                <a:latin typeface="+mn-lt"/>
              </a:rPr>
              <a:t>Target Governments</a:t>
            </a:r>
            <a:r>
              <a:rPr lang="en-US" altLang="en-US" sz="2400" dirty="0">
                <a:latin typeface="+mn-lt"/>
              </a:rPr>
              <a:t>, which buy enormous quantities of products, such as computers, furniture, office supplies, and motor vehicles, as well as services.  State enterprises operate in areas such as railways, airlines, banking, oil, chemicals and steel. </a:t>
            </a:r>
          </a:p>
          <a:p>
            <a:r>
              <a:rPr lang="en-US" altLang="en-US" sz="2400" b="1" dirty="0">
                <a:latin typeface="+mn-lt"/>
              </a:rPr>
              <a:t>Skillfully Challenge Emerging </a:t>
            </a:r>
            <a:br>
              <a:rPr lang="en-US" altLang="en-US" sz="2400" b="1" dirty="0">
                <a:latin typeface="+mn-lt"/>
              </a:rPr>
            </a:br>
            <a:r>
              <a:rPr lang="en-US" altLang="en-US" sz="2400" b="1" dirty="0">
                <a:latin typeface="+mn-lt"/>
              </a:rPr>
              <a:t>Market Competitors</a:t>
            </a:r>
            <a:r>
              <a:rPr lang="en-US" altLang="en-US" sz="2400" dirty="0">
                <a:latin typeface="+mn-lt"/>
              </a:rPr>
              <a:t>. New global </a:t>
            </a:r>
            <a:br>
              <a:rPr lang="en-US" altLang="en-US" sz="2400" dirty="0">
                <a:latin typeface="+mn-lt"/>
              </a:rPr>
            </a:br>
            <a:r>
              <a:rPr lang="en-US" altLang="en-US" sz="2400" dirty="0">
                <a:latin typeface="+mn-lt"/>
              </a:rPr>
              <a:t>challengers and other emerging </a:t>
            </a:r>
            <a:br>
              <a:rPr lang="en-US" altLang="en-US" sz="2400" dirty="0">
                <a:latin typeface="+mn-lt"/>
              </a:rPr>
            </a:br>
            <a:r>
              <a:rPr lang="en-US" altLang="en-US" sz="2400" dirty="0">
                <a:latin typeface="+mn-lt"/>
              </a:rPr>
              <a:t>market firms possess various </a:t>
            </a:r>
            <a:br>
              <a:rPr lang="en-US" altLang="en-US" sz="2400" dirty="0">
                <a:latin typeface="+mn-lt"/>
              </a:rPr>
            </a:br>
            <a:r>
              <a:rPr lang="en-US" altLang="en-US" sz="2400" dirty="0">
                <a:latin typeface="+mn-lt"/>
              </a:rPr>
              <a:t>advantages that require skillful </a:t>
            </a:r>
            <a:br>
              <a:rPr lang="en-US" altLang="en-US" sz="2400" dirty="0">
                <a:latin typeface="+mn-lt"/>
              </a:rPr>
            </a:br>
            <a:r>
              <a:rPr lang="en-US" altLang="en-US" sz="2400" dirty="0">
                <a:latin typeface="+mn-lt"/>
              </a:rPr>
              <a:t>strategies and due diligence to </a:t>
            </a:r>
            <a:br>
              <a:rPr lang="en-US" altLang="en-US" sz="2400" dirty="0">
                <a:latin typeface="+mn-lt"/>
              </a:rPr>
            </a:br>
            <a:r>
              <a:rPr lang="en-US" altLang="en-US" sz="2400" dirty="0">
                <a:latin typeface="+mn-lt"/>
              </a:rPr>
              <a:t>overcome.</a:t>
            </a:r>
          </a:p>
        </p:txBody>
      </p:sp>
      <p:pic>
        <p:nvPicPr>
          <p:cNvPr id="2" name="Picture 1">
            <a:extLst>
              <a:ext uri="{FF2B5EF4-FFF2-40B4-BE49-F238E27FC236}">
                <a16:creationId xmlns:a16="http://schemas.microsoft.com/office/drawing/2014/main" id="{3795CA4C-3117-4BDA-84EA-44153D81C688}"/>
              </a:ext>
            </a:extLst>
          </p:cNvPr>
          <p:cNvPicPr>
            <a:picLocks noChangeAspect="1"/>
          </p:cNvPicPr>
          <p:nvPr/>
        </p:nvPicPr>
        <p:blipFill>
          <a:blip r:embed="rId3"/>
          <a:stretch>
            <a:fillRect/>
          </a:stretch>
        </p:blipFill>
        <p:spPr>
          <a:xfrm>
            <a:off x="5715000" y="3200400"/>
            <a:ext cx="3176337" cy="30916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Strategies for Emerging Markets </a:t>
            </a:r>
            <a:r>
              <a:rPr lang="en-US" altLang="en-US" sz="2000" b="0" dirty="0"/>
              <a:t>(3 of 3)</a:t>
            </a:r>
            <a:endParaRPr lang="en-US" altLang="en-US" sz="2000" b="0" dirty="0">
              <a:sym typeface="Times New Roman" pitchFamily="18" charset="0"/>
            </a:endParaRPr>
          </a:p>
        </p:txBody>
      </p:sp>
      <p:sp>
        <p:nvSpPr>
          <p:cNvPr id="16387" name="Content Placeholder 2"/>
          <p:cNvSpPr txBox="1">
            <a:spLocks noGrp="1"/>
          </p:cNvSpPr>
          <p:nvPr>
            <p:ph type="body" idx="1"/>
          </p:nvPr>
        </p:nvSpPr>
        <p:spPr/>
        <p:txBody>
          <a:bodyPr/>
          <a:lstStyle/>
          <a:p>
            <a:r>
              <a:rPr lang="en-US" altLang="en-US" sz="2400" dirty="0">
                <a:latin typeface="+mn-lt"/>
              </a:rPr>
              <a:t>Low-cost labor, skilled workforce, government support, and family conglomerates give emerging market firms various advantages. Advanced economy firms must:</a:t>
            </a:r>
          </a:p>
          <a:p>
            <a:pPr lvl="1"/>
            <a:r>
              <a:rPr lang="en-US" altLang="en-US" sz="2400" dirty="0">
                <a:latin typeface="+mn-lt"/>
              </a:rPr>
              <a:t>Conduct research to understand target markets and the indigenous challengers.</a:t>
            </a:r>
          </a:p>
          <a:p>
            <a:pPr lvl="1"/>
            <a:r>
              <a:rPr lang="en-US" altLang="en-US" sz="2400" dirty="0">
                <a:latin typeface="+mn-lt"/>
              </a:rPr>
              <a:t>Acquire new capabilities that build competitive advantage (e.g., develop new products, new ways of doing business, local alliances).</a:t>
            </a:r>
          </a:p>
          <a:p>
            <a:pPr lvl="1"/>
            <a:r>
              <a:rPr lang="en-US" altLang="en-US" sz="2400" dirty="0">
                <a:latin typeface="+mn-lt"/>
              </a:rPr>
              <a:t>Leverage the same advantages in emerging markets enjoyed by local firms (e.g., low-cost labor, skilled workforce, cheap capital, key partnerships).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You Can Do It: Andrew &amp; Jamie Waskey </a:t>
            </a:r>
            <a:br>
              <a:rPr lang="en-US" altLang="en-US" dirty="0"/>
            </a:br>
            <a:r>
              <a:rPr lang="en-US" altLang="en-US" sz="2000" b="0" dirty="0"/>
              <a:t>(1 of 3)</a:t>
            </a:r>
          </a:p>
        </p:txBody>
      </p:sp>
      <p:sp>
        <p:nvSpPr>
          <p:cNvPr id="16387" name="Content Placeholder 2"/>
          <p:cNvSpPr txBox="1">
            <a:spLocks noGrp="1"/>
          </p:cNvSpPr>
          <p:nvPr>
            <p:ph type="body" idx="1"/>
          </p:nvPr>
        </p:nvSpPr>
        <p:spPr/>
        <p:txBody>
          <a:bodyPr/>
          <a:lstStyle/>
          <a:p>
            <a:r>
              <a:rPr lang="en-US" altLang="en-US" sz="2200" dirty="0">
                <a:latin typeface="+mn-lt"/>
              </a:rPr>
              <a:t>Andrew and Jamie are married recent graduates who got their master’s degrees in international business at a state university in the United States.</a:t>
            </a:r>
          </a:p>
          <a:p>
            <a:r>
              <a:rPr lang="en-US" altLang="en-US" sz="2200" dirty="0">
                <a:latin typeface="+mn-lt"/>
              </a:rPr>
              <a:t>They are making their careers as business managers in Dubai, in the United Arab Emirates.</a:t>
            </a:r>
          </a:p>
          <a:p>
            <a:r>
              <a:rPr lang="en-US" altLang="en-US" sz="2200" dirty="0">
                <a:latin typeface="+mn-lt"/>
              </a:rPr>
              <a:t>They have traveled extensively in Europe, Latin America, and the Middle East.</a:t>
            </a:r>
          </a:p>
          <a:p>
            <a:r>
              <a:rPr lang="en-US" altLang="en-US" sz="2200" dirty="0">
                <a:latin typeface="+mn-lt"/>
              </a:rPr>
              <a:t>Andrew also worked as a marketing intern at the U</a:t>
            </a:r>
            <a:r>
              <a:rPr lang="en-US" altLang="en-US" sz="100" dirty="0">
                <a:latin typeface="+mn-lt"/>
              </a:rPr>
              <a:t> </a:t>
            </a:r>
            <a:r>
              <a:rPr lang="en-US" altLang="en-US" sz="2200" dirty="0">
                <a:latin typeface="+mn-lt"/>
              </a:rPr>
              <a:t>S Department of Commerce, in Shanghai, China.</a:t>
            </a:r>
          </a:p>
          <a:p>
            <a:r>
              <a:rPr lang="en-US" altLang="en-US" sz="2200" dirty="0">
                <a:latin typeface="+mn-lt"/>
              </a:rPr>
              <a:t>Jamie was a market research intern at U</a:t>
            </a:r>
            <a:r>
              <a:rPr lang="en-US" altLang="en-US" sz="100" dirty="0">
                <a:latin typeface="+mn-lt"/>
              </a:rPr>
              <a:t> </a:t>
            </a:r>
            <a:r>
              <a:rPr lang="en-US" altLang="en-US" sz="2200" dirty="0">
                <a:latin typeface="+mn-lt"/>
              </a:rPr>
              <a:t>S Department of Commerce, in Buenos Aires, Argentina.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You Can Do It: Andrew &amp; Jamie Waskey </a:t>
            </a:r>
            <a:r>
              <a:rPr lang="en-US" altLang="en-US" sz="2000" b="0" dirty="0"/>
              <a:t>(2 of 3)</a:t>
            </a:r>
            <a:endParaRPr lang="en-US" altLang="en-US" sz="2000" dirty="0"/>
          </a:p>
        </p:txBody>
      </p:sp>
      <p:sp>
        <p:nvSpPr>
          <p:cNvPr id="16387" name="Content Placeholder 2"/>
          <p:cNvSpPr txBox="1">
            <a:spLocks noGrp="1"/>
          </p:cNvSpPr>
          <p:nvPr>
            <p:ph type="body" idx="1"/>
          </p:nvPr>
        </p:nvSpPr>
        <p:spPr/>
        <p:txBody>
          <a:bodyPr/>
          <a:lstStyle/>
          <a:p>
            <a:pPr marL="0" indent="0">
              <a:buNone/>
            </a:pPr>
            <a:r>
              <a:rPr lang="en-US" sz="2400" dirty="0">
                <a:latin typeface="+mn-lt"/>
              </a:rPr>
              <a:t>Success Factors </a:t>
            </a:r>
          </a:p>
          <a:p>
            <a:r>
              <a:rPr lang="en-US" sz="2400" dirty="0">
                <a:latin typeface="+mn-lt"/>
              </a:rPr>
              <a:t>Set goals and persistently work toward them. If you </a:t>
            </a:r>
            <a:br>
              <a:rPr lang="en-US" sz="2400" dirty="0">
                <a:latin typeface="+mn-lt"/>
              </a:rPr>
            </a:br>
            <a:r>
              <a:rPr lang="en-US" sz="2400" dirty="0">
                <a:latin typeface="+mn-lt"/>
              </a:rPr>
              <a:t>want to work abroad, pursue your goal actively. </a:t>
            </a:r>
          </a:p>
          <a:p>
            <a:r>
              <a:rPr lang="en-US" sz="2400" dirty="0">
                <a:latin typeface="+mn-lt"/>
              </a:rPr>
              <a:t>Know what you want to do. </a:t>
            </a:r>
            <a:br>
              <a:rPr lang="en-US" sz="2400" dirty="0">
                <a:latin typeface="+mn-lt"/>
              </a:rPr>
            </a:br>
            <a:r>
              <a:rPr lang="en-US" sz="2400" dirty="0">
                <a:latin typeface="+mn-lt"/>
              </a:rPr>
              <a:t>Develop a clear professional </a:t>
            </a:r>
            <a:br>
              <a:rPr lang="en-US" sz="2400" dirty="0">
                <a:latin typeface="+mn-lt"/>
              </a:rPr>
            </a:br>
            <a:r>
              <a:rPr lang="en-US" sz="2400" dirty="0">
                <a:latin typeface="+mn-lt"/>
              </a:rPr>
              <a:t>path. </a:t>
            </a:r>
          </a:p>
          <a:p>
            <a:r>
              <a:rPr lang="en-US" sz="2400" dirty="0">
                <a:latin typeface="+mn-lt"/>
              </a:rPr>
              <a:t>Leverage friends and other </a:t>
            </a:r>
            <a:br>
              <a:rPr lang="en-US" sz="2400" dirty="0">
                <a:latin typeface="+mn-lt"/>
              </a:rPr>
            </a:br>
            <a:r>
              <a:rPr lang="en-US" sz="2400" dirty="0">
                <a:latin typeface="+mn-lt"/>
              </a:rPr>
              <a:t>contacts to connect with key </a:t>
            </a:r>
            <a:br>
              <a:rPr lang="en-US" sz="2400" dirty="0">
                <a:latin typeface="+mn-lt"/>
              </a:rPr>
            </a:br>
            <a:r>
              <a:rPr lang="en-US" sz="2400" dirty="0">
                <a:latin typeface="+mn-lt"/>
              </a:rPr>
              <a:t>people in your field. </a:t>
            </a:r>
          </a:p>
        </p:txBody>
      </p:sp>
      <p:pic>
        <p:nvPicPr>
          <p:cNvPr id="2" name="Picture 1">
            <a:extLst>
              <a:ext uri="{FF2B5EF4-FFF2-40B4-BE49-F238E27FC236}">
                <a16:creationId xmlns:a16="http://schemas.microsoft.com/office/drawing/2014/main" id="{6DCA5EDB-BFD8-4D4F-8FA5-A1B97C7AF4F1}"/>
              </a:ext>
            </a:extLst>
          </p:cNvPr>
          <p:cNvPicPr>
            <a:picLocks noChangeAspect="1"/>
          </p:cNvPicPr>
          <p:nvPr/>
        </p:nvPicPr>
        <p:blipFill>
          <a:blip r:embed="rId3"/>
          <a:stretch>
            <a:fillRect/>
          </a:stretch>
        </p:blipFill>
        <p:spPr>
          <a:xfrm>
            <a:off x="5486400" y="3429000"/>
            <a:ext cx="3067050" cy="25812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You Can Do It: Andrew &amp; Jamie Waskey </a:t>
            </a:r>
            <a:r>
              <a:rPr lang="en-US" altLang="en-US" sz="2000" b="0" dirty="0"/>
              <a:t>(3 of 3)</a:t>
            </a:r>
            <a:endParaRPr lang="en-US" altLang="en-US" sz="2000" dirty="0"/>
          </a:p>
        </p:txBody>
      </p:sp>
      <p:sp>
        <p:nvSpPr>
          <p:cNvPr id="16387" name="Content Placeholder 2"/>
          <p:cNvSpPr txBox="1">
            <a:spLocks noGrp="1"/>
          </p:cNvSpPr>
          <p:nvPr>
            <p:ph type="body" idx="1"/>
          </p:nvPr>
        </p:nvSpPr>
        <p:spPr/>
        <p:txBody>
          <a:bodyPr/>
          <a:lstStyle/>
          <a:p>
            <a:pPr marL="0" indent="0">
              <a:buNone/>
            </a:pPr>
            <a:r>
              <a:rPr lang="en-US" sz="2400" dirty="0">
                <a:latin typeface="+mn-lt"/>
              </a:rPr>
              <a:t>Challenges of working abroad </a:t>
            </a:r>
          </a:p>
          <a:p>
            <a:r>
              <a:rPr lang="en-US" sz="2400" dirty="0">
                <a:latin typeface="+mn-lt"/>
              </a:rPr>
              <a:t>Mastering cross-cultural communication </a:t>
            </a:r>
          </a:p>
          <a:p>
            <a:r>
              <a:rPr lang="en-US" sz="2400" dirty="0">
                <a:latin typeface="+mn-lt"/>
              </a:rPr>
              <a:t>Adapting to different living situations </a:t>
            </a:r>
          </a:p>
          <a:p>
            <a:r>
              <a:rPr lang="en-US" sz="2400" dirty="0">
                <a:latin typeface="+mn-lt"/>
              </a:rPr>
              <a:t>Making friends </a:t>
            </a:r>
          </a:p>
          <a:p>
            <a:r>
              <a:rPr lang="en-US" sz="2400" dirty="0">
                <a:latin typeface="+mn-lt"/>
              </a:rPr>
              <a:t>Striking a healthy work—life balance </a:t>
            </a:r>
          </a:p>
        </p:txBody>
      </p:sp>
      <p:pic>
        <p:nvPicPr>
          <p:cNvPr id="4" name="Picture 3">
            <a:extLst>
              <a:ext uri="{FF2B5EF4-FFF2-40B4-BE49-F238E27FC236}">
                <a16:creationId xmlns:a16="http://schemas.microsoft.com/office/drawing/2014/main" id="{EB7EC4B9-71C5-4DE6-8870-803B76448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dirty="0"/>
              <a:t>Catering to Emerging Market Economic Development Needs</a:t>
            </a:r>
            <a:endParaRPr lang="en-US" altLang="en-US" dirty="0"/>
          </a:p>
        </p:txBody>
      </p:sp>
      <p:sp>
        <p:nvSpPr>
          <p:cNvPr id="16387" name="Content Placeholder 2"/>
          <p:cNvSpPr txBox="1">
            <a:spLocks noGrp="1"/>
          </p:cNvSpPr>
          <p:nvPr>
            <p:ph type="body" idx="1"/>
          </p:nvPr>
        </p:nvSpPr>
        <p:spPr/>
        <p:txBody>
          <a:bodyPr/>
          <a:lstStyle/>
          <a:p>
            <a:r>
              <a:rPr lang="en-US" altLang="en-US" sz="2300" dirty="0">
                <a:latin typeface="+mn-lt"/>
              </a:rPr>
              <a:t>Increasingly, firms are involved in fostering economic development in emerging markets.  </a:t>
            </a:r>
          </a:p>
          <a:p>
            <a:r>
              <a:rPr lang="en-US" altLang="en-US" sz="2300" dirty="0">
                <a:latin typeface="+mn-lt"/>
              </a:rPr>
              <a:t>Assisting economic development may (or may not) be part of efforts aimed at corporate social responsibility.</a:t>
            </a:r>
          </a:p>
          <a:p>
            <a:r>
              <a:rPr lang="en-US" altLang="en-US" sz="2300" dirty="0">
                <a:latin typeface="+mn-lt"/>
              </a:rPr>
              <a:t>More commonly, doing business in emerging markets makes good business sense, and generates big profits.</a:t>
            </a:r>
          </a:p>
          <a:p>
            <a:r>
              <a:rPr lang="en-US" altLang="en-US" sz="2300" dirty="0">
                <a:latin typeface="+mn-lt"/>
              </a:rPr>
              <a:t>Helpful ventures include modernization projects (e.g., power plants); infrastructure projects (highways); injections of capital (via microfinance); marketing consumer products (which leads to distribution channels, reduces prices, and creates jobs).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dirty="0"/>
              <a:t>Foreign Firms Support Local Economic Development </a:t>
            </a:r>
            <a:endParaRPr lang="en-US" altLang="en-US" dirty="0"/>
          </a:p>
        </p:txBody>
      </p:sp>
      <p:sp>
        <p:nvSpPr>
          <p:cNvPr id="16387" name="Content Placeholder 2"/>
          <p:cNvSpPr txBox="1">
            <a:spLocks noGrp="1"/>
          </p:cNvSpPr>
          <p:nvPr>
            <p:ph type="body" idx="1"/>
          </p:nvPr>
        </p:nvSpPr>
        <p:spPr/>
        <p:txBody>
          <a:bodyPr/>
          <a:lstStyle/>
          <a:p>
            <a:r>
              <a:rPr lang="en-US" altLang="en-US" sz="2400" dirty="0">
                <a:latin typeface="+mn-lt"/>
              </a:rPr>
              <a:t>Walmart and Home Depot have created new, cost-effective distribution channels in Mexico.</a:t>
            </a:r>
          </a:p>
          <a:p>
            <a:r>
              <a:rPr lang="en-US" altLang="en-US" sz="2400" dirty="0">
                <a:latin typeface="+mn-lt"/>
              </a:rPr>
              <a:t>Unilever and P</a:t>
            </a:r>
            <a:r>
              <a:rPr lang="en-US" altLang="en-US" sz="100" dirty="0">
                <a:latin typeface="+mn-lt"/>
              </a:rPr>
              <a:t> </a:t>
            </a:r>
            <a:r>
              <a:rPr lang="en-US" altLang="en-US" sz="2400" dirty="0">
                <a:latin typeface="+mn-lt"/>
              </a:rPr>
              <a:t>&amp;</a:t>
            </a:r>
            <a:r>
              <a:rPr lang="en-US" altLang="en-US" sz="100" dirty="0">
                <a:latin typeface="+mn-lt"/>
              </a:rPr>
              <a:t> </a:t>
            </a:r>
            <a:r>
              <a:rPr lang="en-US" altLang="en-US" sz="2400" dirty="0">
                <a:latin typeface="+mn-lt"/>
              </a:rPr>
              <a:t>G sell shampoo in India for less than $0.02 per mini-sachet. </a:t>
            </a:r>
          </a:p>
          <a:p>
            <a:r>
              <a:rPr lang="en-US" altLang="en-US" sz="2400" dirty="0">
                <a:latin typeface="+mn-lt"/>
              </a:rPr>
              <a:t>Cemex provides low-cost building materials to millions of poor people.</a:t>
            </a:r>
          </a:p>
          <a:p>
            <a:r>
              <a:rPr lang="en-US" altLang="en-US" sz="2400" dirty="0">
                <a:latin typeface="+mn-lt"/>
              </a:rPr>
              <a:t>Narayana Health sells health insurance for less than $0.20 per person per month in India. </a:t>
            </a:r>
          </a:p>
          <a:p>
            <a:r>
              <a:rPr lang="en-US" altLang="en-US" sz="2400" dirty="0">
                <a:latin typeface="+mn-lt"/>
              </a:rPr>
              <a:t>Various cell-phone and telecom firms have substantially increased telecommunications infrastructure in Africa.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Ethical Connections</a:t>
            </a:r>
          </a:p>
        </p:txBody>
      </p:sp>
      <p:sp>
        <p:nvSpPr>
          <p:cNvPr id="16387" name="Content Placeholder 2"/>
          <p:cNvSpPr txBox="1">
            <a:spLocks noGrp="1"/>
          </p:cNvSpPr>
          <p:nvPr>
            <p:ph type="body" idx="1"/>
          </p:nvPr>
        </p:nvSpPr>
        <p:spPr>
          <a:xfrm>
            <a:off x="457200" y="1371600"/>
            <a:ext cx="8229600" cy="4525963"/>
          </a:xfrm>
        </p:spPr>
        <p:txBody>
          <a:bodyPr/>
          <a:lstStyle/>
          <a:p>
            <a:r>
              <a:rPr lang="en-US" altLang="en-US" sz="2200" dirty="0">
                <a:latin typeface="+mn-lt"/>
              </a:rPr>
              <a:t>Africa bears the burden of about one-quarter of all disease worldwide, yet has only 3% of the world’s health care workers. Most Africans cannot obtain medical care. </a:t>
            </a:r>
          </a:p>
          <a:p>
            <a:r>
              <a:rPr lang="en-US" altLang="en-US" sz="2200" dirty="0">
                <a:latin typeface="+mn-lt"/>
              </a:rPr>
              <a:t>Every day, thousands die from treatable or preventable ailments such as malaria and A I D S. </a:t>
            </a:r>
          </a:p>
          <a:p>
            <a:r>
              <a:rPr lang="en-US" altLang="en-US" sz="2200" dirty="0">
                <a:latin typeface="+mn-lt"/>
              </a:rPr>
              <a:t>M N E s play a growing role to address such challenges.</a:t>
            </a:r>
          </a:p>
          <a:p>
            <a:r>
              <a:rPr lang="en-US" altLang="en-US" sz="2200" dirty="0">
                <a:latin typeface="+mn-lt"/>
              </a:rPr>
              <a:t>Private firms such as GlaxoSmithKline and General Electric use innovative business approaches to provide needed medications and medical care to impoverished countries in Africa. </a:t>
            </a:r>
          </a:p>
          <a:p>
            <a:r>
              <a:rPr lang="en-US" altLang="en-US" sz="2200" dirty="0">
                <a:latin typeface="+mn-lt"/>
              </a:rPr>
              <a:t>Numerous firms have established clinics that provide low-cost health care.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The New Global Challengers </a:t>
            </a:r>
            <a:r>
              <a:rPr lang="en-US" altLang="en-US" sz="2000" b="0" dirty="0"/>
              <a:t>(3 of 3)</a:t>
            </a:r>
            <a:endParaRPr lang="en-US" altLang="en-US" sz="2000" b="0" dirty="0">
              <a:sym typeface="Times New Roman" pitchFamily="18" charset="0"/>
            </a:endParaRPr>
          </a:p>
        </p:txBody>
      </p:sp>
      <p:sp>
        <p:nvSpPr>
          <p:cNvPr id="16387" name="Content Placeholder 2"/>
          <p:cNvSpPr txBox="1">
            <a:spLocks noGrp="1"/>
          </p:cNvSpPr>
          <p:nvPr>
            <p:ph type="body" idx="1"/>
          </p:nvPr>
        </p:nvSpPr>
        <p:spPr>
          <a:xfrm>
            <a:off x="457200" y="1447800"/>
            <a:ext cx="8229600" cy="4525963"/>
          </a:xfrm>
        </p:spPr>
        <p:txBody>
          <a:bodyPr/>
          <a:lstStyle/>
          <a:p>
            <a:pPr marL="0" indent="0">
              <a:buNone/>
            </a:pPr>
            <a:r>
              <a:rPr lang="en-US" sz="2400" b="1" dirty="0"/>
              <a:t>1 - What is an emerging market</a:t>
            </a:r>
            <a:r>
              <a:rPr lang="en-US" sz="2400" dirty="0"/>
              <a:t>?</a:t>
            </a:r>
          </a:p>
          <a:p>
            <a:pPr marL="0" indent="0">
              <a:buNone/>
            </a:pPr>
            <a:r>
              <a:rPr lang="en-US" sz="2400" b="1" dirty="0"/>
              <a:t>2 - What are the characteristics of an emerging market</a:t>
            </a:r>
            <a:r>
              <a:rPr lang="en-US" sz="2400" dirty="0"/>
              <a:t>? </a:t>
            </a:r>
          </a:p>
          <a:p>
            <a:pPr marL="0" indent="0">
              <a:buNone/>
            </a:pPr>
            <a:r>
              <a:rPr lang="en-US" sz="2400" b="1" dirty="0"/>
              <a:t>3 - What distinguishes an emerging market from an advanced economy (a rich country) and a developing economy?</a:t>
            </a:r>
            <a:r>
              <a:rPr lang="en-US" sz="3600" b="1" dirty="0"/>
              <a:t> </a:t>
            </a:r>
          </a:p>
          <a:p>
            <a:pPr marL="0" indent="0">
              <a:buNone/>
            </a:pPr>
            <a:endParaRPr lang="en-US" dirty="0"/>
          </a:p>
          <a:p>
            <a:pPr marL="0" indent="0">
              <a:buNone/>
            </a:pPr>
            <a:endParaRPr lang="en-US" dirty="0"/>
          </a:p>
          <a:p>
            <a:pPr marL="0" indent="0">
              <a:buNone/>
            </a:pPr>
            <a:endParaRPr lang="en-US" sz="2400" b="1" dirty="0"/>
          </a:p>
          <a:p>
            <a:pPr marL="0" indent="0">
              <a:buNone/>
            </a:pPr>
            <a:endParaRPr lang="en-US" altLang="en-US" sz="2400" b="1" dirty="0">
              <a:latin typeface="+mn-lt"/>
            </a:endParaRPr>
          </a:p>
        </p:txBody>
      </p:sp>
    </p:spTree>
    <p:extLst>
      <p:ext uri="{BB962C8B-B14F-4D97-AF65-F5344CB8AC3E}">
        <p14:creationId xmlns:p14="http://schemas.microsoft.com/office/powerpoint/2010/main" val="902114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stretch>
            <a:fillRect/>
          </a:stretch>
        </p:blipFill>
        <p:spPr>
          <a:xfrm>
            <a:off x="862012" y="2310096"/>
            <a:ext cx="7419975" cy="2466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p:txBody>
          <a:bodyPr/>
          <a:lstStyle/>
          <a:p>
            <a:r>
              <a:rPr lang="en-US" altLang="en-US" dirty="0"/>
              <a:t>Key Concepts</a:t>
            </a:r>
            <a:endParaRPr lang="en-US" altLang="en-US" dirty="0">
              <a:sym typeface="Times New Roman" pitchFamily="18" charset="0"/>
            </a:endParaRPr>
          </a:p>
        </p:txBody>
      </p:sp>
      <p:sp>
        <p:nvSpPr>
          <p:cNvPr id="16387" name="Content Placeholder 2"/>
          <p:cNvSpPr txBox="1">
            <a:spLocks noGrp="1"/>
          </p:cNvSpPr>
          <p:nvPr>
            <p:ph type="body" idx="1"/>
          </p:nvPr>
        </p:nvSpPr>
        <p:spPr>
          <a:xfrm>
            <a:off x="381000" y="1371600"/>
            <a:ext cx="8229600" cy="4525963"/>
          </a:xfrm>
        </p:spPr>
        <p:txBody>
          <a:bodyPr/>
          <a:lstStyle/>
          <a:p>
            <a:r>
              <a:rPr lang="en-US" altLang="en-US" sz="2200" b="1" dirty="0">
                <a:latin typeface="+mn-lt"/>
              </a:rPr>
              <a:t>Advanced economies</a:t>
            </a:r>
            <a:r>
              <a:rPr lang="en-US" altLang="en-US" sz="2200" dirty="0">
                <a:latin typeface="+mn-lt"/>
              </a:rPr>
              <a:t>:  Post-industrial countries with high per capita income, competitive industries, and developed commercial infrastructure. Typically the richest countries, including Australia, Canada, Japan, United States, and nations of Western Europe.</a:t>
            </a:r>
          </a:p>
          <a:p>
            <a:r>
              <a:rPr lang="en-US" altLang="en-US" sz="2200" b="1" dirty="0">
                <a:latin typeface="+mn-lt"/>
              </a:rPr>
              <a:t>Developing economies</a:t>
            </a:r>
            <a:r>
              <a:rPr lang="en-US" altLang="en-US" sz="2200" dirty="0">
                <a:latin typeface="+mn-lt"/>
              </a:rPr>
              <a:t>: Low-income countries characterized by limited industrialization and stagnant economies. e.g. Bangladesh, Bolivia, Zaire. </a:t>
            </a:r>
          </a:p>
          <a:p>
            <a:r>
              <a:rPr lang="en-US" altLang="en-US" sz="2200" b="1" dirty="0">
                <a:latin typeface="+mn-lt"/>
              </a:rPr>
              <a:t>Emerging market economies</a:t>
            </a:r>
            <a:r>
              <a:rPr lang="en-US" altLang="en-US" sz="2200" dirty="0">
                <a:latin typeface="+mn-lt"/>
              </a:rPr>
              <a:t>: Former developing economies that achieved substantial industrialization, modernization, and remarkable economic growth. e.g., Indonesia, Mexico, Poland, Turkey.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The ‘B</a:t>
            </a:r>
            <a:r>
              <a:rPr lang="en-US" altLang="en-US" sz="100" dirty="0"/>
              <a:t> </a:t>
            </a:r>
            <a:r>
              <a:rPr lang="en-US" altLang="en-US" dirty="0"/>
              <a:t>R</a:t>
            </a:r>
            <a:r>
              <a:rPr lang="en-US" altLang="en-US" sz="100" dirty="0"/>
              <a:t> </a:t>
            </a:r>
            <a:r>
              <a:rPr lang="en-US" altLang="en-US" dirty="0"/>
              <a:t>I</a:t>
            </a:r>
            <a:r>
              <a:rPr lang="en-US" altLang="en-US" sz="100" dirty="0"/>
              <a:t> </a:t>
            </a:r>
            <a:r>
              <a:rPr lang="en-US" altLang="en-US" dirty="0"/>
              <a:t>C’ Countries</a:t>
            </a:r>
            <a:endParaRPr lang="en-US" altLang="en-US" dirty="0">
              <a:sym typeface="Times New Roman" pitchFamily="18" charset="0"/>
            </a:endParaRPr>
          </a:p>
        </p:txBody>
      </p:sp>
      <p:pic>
        <p:nvPicPr>
          <p:cNvPr id="4" name="Picture 2" descr="Maps of Brazil, Russia, India, and India and images of their flag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Advanced Economies, Developing Economies, and Emerging Markets </a:t>
            </a:r>
            <a:r>
              <a:rPr lang="en-US" altLang="en-US" sz="2000" b="0" dirty="0"/>
              <a:t>(1 of 2)</a:t>
            </a:r>
            <a:endParaRPr lang="en-US" altLang="en-US" sz="2000" b="0" dirty="0">
              <a:sym typeface="Times New Roman" pitchFamily="18" charset="0"/>
            </a:endParaRPr>
          </a:p>
        </p:txBody>
      </p:sp>
      <p:pic>
        <p:nvPicPr>
          <p:cNvPr id="3" name="Picture 2">
            <a:extLst>
              <a:ext uri="{FF2B5EF4-FFF2-40B4-BE49-F238E27FC236}">
                <a16:creationId xmlns:a16="http://schemas.microsoft.com/office/drawing/2014/main" id="{DB2D6864-DE4A-4132-86E0-FA05EFCE5C1A}"/>
              </a:ext>
            </a:extLst>
          </p:cNvPr>
          <p:cNvPicPr>
            <a:picLocks noChangeAspect="1"/>
          </p:cNvPicPr>
          <p:nvPr/>
        </p:nvPicPr>
        <p:blipFill>
          <a:blip r:embed="rId3"/>
          <a:stretch>
            <a:fillRect/>
          </a:stretch>
        </p:blipFill>
        <p:spPr>
          <a:xfrm>
            <a:off x="609600" y="1336801"/>
            <a:ext cx="7772400" cy="4454399"/>
          </a:xfrm>
          <a:prstGeom prst="rect">
            <a:avLst/>
          </a:prstGeom>
        </p:spPr>
      </p:pic>
      <p:pic>
        <p:nvPicPr>
          <p:cNvPr id="7" name="Picture 3" descr="Two maps are displayed using the&#10;following color coding. Purple represents, Advanced Economies, which are Post industrial countries characterized by high per capita income, highly competitive&#10;industries, and well-developed commercial infrastructure. Orange represents, Emerging Markets, which are Former developing economies that have achieved&#10;substantial industrialization,&#10;modernization, and rapid economic growth since the 19 80s. Green represents, Developing Economies, which are Low income countries characterized by limited&#10;industrialization and stagnant econom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460" y="5658050"/>
            <a:ext cx="6781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altLang="en-US" dirty="0"/>
              <a:t>Advanced Economies, Developing Economies, and Emerging Markets </a:t>
            </a:r>
            <a:r>
              <a:rPr lang="en-US" altLang="en-US" sz="2000" b="0" dirty="0"/>
              <a:t>(2 of 2)</a:t>
            </a:r>
            <a:endParaRPr lang="en-US" altLang="en-US" sz="2000" dirty="0">
              <a:sym typeface="Times New Roman" pitchFamily="18" charset="0"/>
            </a:endParaRPr>
          </a:p>
        </p:txBody>
      </p:sp>
      <p:pic>
        <p:nvPicPr>
          <p:cNvPr id="2" name="Picture 1">
            <a:extLst>
              <a:ext uri="{FF2B5EF4-FFF2-40B4-BE49-F238E27FC236}">
                <a16:creationId xmlns:a16="http://schemas.microsoft.com/office/drawing/2014/main" id="{BF6686FF-0CB1-49B5-97A3-F0958F3C02A5}"/>
              </a:ext>
            </a:extLst>
          </p:cNvPr>
          <p:cNvPicPr>
            <a:picLocks noChangeAspect="1"/>
          </p:cNvPicPr>
          <p:nvPr/>
        </p:nvPicPr>
        <p:blipFill>
          <a:blip r:embed="rId3"/>
          <a:stretch>
            <a:fillRect/>
          </a:stretch>
        </p:blipFill>
        <p:spPr>
          <a:xfrm>
            <a:off x="609600" y="1219200"/>
            <a:ext cx="8001000" cy="5181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p:txBody>
          <a:bodyPr anchor="b"/>
          <a:lstStyle/>
          <a:p>
            <a:r>
              <a:rPr lang="en-US" dirty="0"/>
              <a:t>Key Differences Among the Three Major Country Groups </a:t>
            </a:r>
            <a:r>
              <a:rPr lang="en-US" sz="2000" b="0" dirty="0"/>
              <a:t>(1 of 2)</a:t>
            </a:r>
            <a:endParaRPr lang="en-US" altLang="en-US" sz="2000" b="0" dirty="0">
              <a:sym typeface="Times New Roman" pitchFamily="18" charset="0"/>
            </a:endParaRPr>
          </a:p>
        </p:txBody>
      </p:sp>
      <p:graphicFrame>
        <p:nvGraphicFramePr>
          <p:cNvPr id="7" name="Table 2"/>
          <p:cNvGraphicFramePr/>
          <p:nvPr>
            <p:extLst>
              <p:ext uri="{D42A27DB-BD31-4B8C-83A1-F6EECF244321}">
                <p14:modId xmlns:p14="http://schemas.microsoft.com/office/powerpoint/2010/main" val="1399969375"/>
              </p:ext>
            </p:extLst>
          </p:nvPr>
        </p:nvGraphicFramePr>
        <p:xfrm>
          <a:off x="533401" y="1447800"/>
          <a:ext cx="8153398" cy="4480704"/>
        </p:xfrm>
        <a:graphic>
          <a:graphicData uri="http://schemas.openxmlformats.org/drawingml/2006/table">
            <a:tbl>
              <a:tblPr firstRow="1">
                <a:noFill/>
              </a:tblPr>
              <a:tblGrid>
                <a:gridCol w="1887766">
                  <a:extLst>
                    <a:ext uri="{9D8B030D-6E8A-4147-A177-3AD203B41FA5}">
                      <a16:colId xmlns:a16="http://schemas.microsoft.com/office/drawing/2014/main" val="20000"/>
                    </a:ext>
                  </a:extLst>
                </a:gridCol>
                <a:gridCol w="2088544">
                  <a:extLst>
                    <a:ext uri="{9D8B030D-6E8A-4147-A177-3AD203B41FA5}">
                      <a16:colId xmlns:a16="http://schemas.microsoft.com/office/drawing/2014/main" val="20001"/>
                    </a:ext>
                  </a:extLst>
                </a:gridCol>
                <a:gridCol w="2088544">
                  <a:extLst>
                    <a:ext uri="{9D8B030D-6E8A-4147-A177-3AD203B41FA5}">
                      <a16:colId xmlns:a16="http://schemas.microsoft.com/office/drawing/2014/main" val="20002"/>
                    </a:ext>
                  </a:extLst>
                </a:gridCol>
                <a:gridCol w="2088544">
                  <a:extLst>
                    <a:ext uri="{9D8B030D-6E8A-4147-A177-3AD203B41FA5}">
                      <a16:colId xmlns:a16="http://schemas.microsoft.com/office/drawing/2014/main" val="20003"/>
                    </a:ext>
                  </a:extLst>
                </a:gridCol>
              </a:tblGrid>
              <a:tr h="482854">
                <a:tc>
                  <a:txBody>
                    <a:bodyPr/>
                    <a:lstStyle/>
                    <a:p>
                      <a:r>
                        <a:rPr lang="en-US" sz="1800" b="1" i="0" u="none" strike="noStrike" cap="none" baseline="0" dirty="0">
                          <a:solidFill>
                            <a:schemeClr val="tx1"/>
                          </a:solidFill>
                          <a:effectLst/>
                          <a:latin typeface="+mn-lt"/>
                          <a:ea typeface="+mn-ea"/>
                          <a:cs typeface="+mn-cs"/>
                          <a:sym typeface="Arial"/>
                        </a:rPr>
                        <a:t>Dimension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Advanced </a:t>
                      </a:r>
                    </a:p>
                    <a:p>
                      <a:r>
                        <a:rPr lang="en-US" sz="1800" b="1" i="0" u="none" strike="noStrike" cap="none" baseline="0" dirty="0">
                          <a:solidFill>
                            <a:schemeClr val="tx1"/>
                          </a:solidFill>
                          <a:effectLst/>
                          <a:latin typeface="+mn-lt"/>
                          <a:ea typeface="+mn-ea"/>
                          <a:cs typeface="+mn-cs"/>
                          <a:sym typeface="Arial"/>
                        </a:rPr>
                        <a:t>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Developing </a:t>
                      </a:r>
                    </a:p>
                    <a:p>
                      <a:r>
                        <a:rPr lang="en-US" sz="1800" b="1" i="0" u="none" strike="noStrike" cap="none" baseline="0" dirty="0">
                          <a:solidFill>
                            <a:schemeClr val="tx1"/>
                          </a:solidFill>
                          <a:effectLst/>
                          <a:latin typeface="+mn-lt"/>
                          <a:ea typeface="+mn-ea"/>
                          <a:cs typeface="+mn-cs"/>
                          <a:sym typeface="Arial"/>
                        </a:rPr>
                        <a:t>Economies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i="0" u="none" strike="noStrike" cap="none" baseline="0" dirty="0">
                          <a:solidFill>
                            <a:schemeClr val="tx1"/>
                          </a:solidFill>
                          <a:effectLst/>
                          <a:latin typeface="+mn-lt"/>
                          <a:ea typeface="+mn-ea"/>
                          <a:cs typeface="+mn-cs"/>
                          <a:sym typeface="Arial"/>
                        </a:rPr>
                        <a:t>Emerging </a:t>
                      </a:r>
                    </a:p>
                    <a:p>
                      <a:r>
                        <a:rPr lang="en-US" sz="1800" b="1" i="0" u="none" strike="noStrike" cap="none" baseline="0" dirty="0">
                          <a:solidFill>
                            <a:schemeClr val="tx1"/>
                          </a:solidFill>
                          <a:effectLst/>
                          <a:latin typeface="+mn-lt"/>
                          <a:ea typeface="+mn-ea"/>
                          <a:cs typeface="+mn-cs"/>
                          <a:sym typeface="Arial"/>
                        </a:rPr>
                        <a:t>Markets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5639">
                <a:tc>
                  <a:txBody>
                    <a:bodyPr/>
                    <a:lstStyle/>
                    <a:p>
                      <a:r>
                        <a:rPr lang="en-US" sz="1400" b="1" i="1" u="none" strike="noStrike" cap="none" baseline="0" dirty="0">
                          <a:solidFill>
                            <a:schemeClr val="tx1"/>
                          </a:solidFill>
                          <a:effectLst/>
                          <a:latin typeface="+mn-lt"/>
                          <a:ea typeface="+mn-ea"/>
                          <a:cs typeface="+mn-cs"/>
                          <a:sym typeface="Arial"/>
                        </a:rPr>
                        <a:t>Representative Countries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Canada, France, Japan, U.K., U.S.A.</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Angola, Bolivia, </a:t>
                      </a:r>
                    </a:p>
                    <a:p>
                      <a:r>
                        <a:rPr lang="en-US" sz="1800" b="0" i="0" u="none" strike="noStrike" cap="none" baseline="0" dirty="0">
                          <a:solidFill>
                            <a:schemeClr val="tx1"/>
                          </a:solidFill>
                          <a:effectLst/>
                          <a:latin typeface="+mn-lt"/>
                          <a:ea typeface="+mn-ea"/>
                          <a:cs typeface="+mn-cs"/>
                          <a:sym typeface="Arial"/>
                        </a:rPr>
                        <a:t>Nigeria, Bangladesh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Brazil, China, India, Indonesia, Turkey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5639">
                <a:tc>
                  <a:txBody>
                    <a:bodyPr/>
                    <a:lstStyle/>
                    <a:p>
                      <a:r>
                        <a:rPr lang="en-US" sz="1400" b="1" i="1" u="none" strike="noStrike" cap="none" baseline="0" dirty="0">
                          <a:solidFill>
                            <a:schemeClr val="tx1"/>
                          </a:solidFill>
                          <a:effectLst/>
                          <a:latin typeface="+mn-lt"/>
                          <a:ea typeface="+mn-ea"/>
                          <a:cs typeface="+mn-cs"/>
                          <a:sym typeface="Arial"/>
                        </a:rPr>
                        <a:t>Approximate Number of Countries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35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125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30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5639">
                <a:tc>
                  <a:txBody>
                    <a:bodyPr/>
                    <a:lstStyle/>
                    <a:p>
                      <a:r>
                        <a:rPr lang="en-US" sz="1400" b="1" i="1" u="none" strike="noStrike" cap="none" baseline="0" dirty="0">
                          <a:solidFill>
                            <a:schemeClr val="tx1"/>
                          </a:solidFill>
                          <a:effectLst/>
                          <a:latin typeface="+mn-lt"/>
                          <a:ea typeface="+mn-ea"/>
                          <a:cs typeface="+mn-cs"/>
                          <a:sym typeface="Arial"/>
                        </a:rPr>
                        <a:t>Population (% of world)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13%</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32%</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55%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5639">
                <a:tc>
                  <a:txBody>
                    <a:bodyPr/>
                    <a:lstStyle/>
                    <a:p>
                      <a:r>
                        <a:rPr lang="en-US" sz="1400" b="1" i="1" u="none" strike="noStrike" cap="none" baseline="0" dirty="0">
                          <a:solidFill>
                            <a:schemeClr val="tx1"/>
                          </a:solidFill>
                          <a:effectLst/>
                          <a:latin typeface="+mn-lt"/>
                          <a:ea typeface="+mn-ea"/>
                          <a:cs typeface="+mn-cs"/>
                          <a:sym typeface="Arial"/>
                        </a:rPr>
                        <a:t>Approximate Average Per-Capita Income (U .S. dollars; PPP basis)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$44,400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$3,650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$13,830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55639">
                <a:tc>
                  <a:txBody>
                    <a:bodyPr/>
                    <a:lstStyle/>
                    <a:p>
                      <a:r>
                        <a:rPr lang="en-US" sz="1400" b="1" i="1" u="none" strike="noStrike" cap="none" baseline="0" dirty="0">
                          <a:solidFill>
                            <a:schemeClr val="tx1"/>
                          </a:solidFill>
                          <a:effectLst/>
                          <a:latin typeface="+mn-lt"/>
                          <a:ea typeface="+mn-ea"/>
                          <a:cs typeface="+mn-cs"/>
                          <a:sym typeface="Arial"/>
                        </a:rPr>
                        <a:t>Approximate Share of World GDP (PPP basis) </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45%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5%</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0" i="0" u="none" strike="noStrike" cap="none" baseline="0" dirty="0">
                          <a:solidFill>
                            <a:schemeClr val="tx1"/>
                          </a:solidFill>
                          <a:effectLst/>
                          <a:latin typeface="+mn-lt"/>
                          <a:ea typeface="+mn-ea"/>
                          <a:cs typeface="+mn-cs"/>
                          <a:sym typeface="Arial"/>
                        </a:rPr>
                        <a:t>50%</a:t>
                      </a:r>
                    </a:p>
                  </a:txBody>
                  <a:tcPr marL="91450" marR="91450"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 name="Text Placeholder 3"/>
          <p:cNvSpPr>
            <a:spLocks noGrp="1"/>
          </p:cNvSpPr>
          <p:nvPr>
            <p:ph type="body" idx="1"/>
          </p:nvPr>
        </p:nvSpPr>
        <p:spPr>
          <a:xfrm>
            <a:off x="457200" y="6096000"/>
            <a:ext cx="8229600" cy="341416"/>
          </a:xfrm>
        </p:spPr>
        <p:txBody>
          <a:bodyPr/>
          <a:lstStyle/>
          <a:p>
            <a:r>
              <a:rPr lang="en-US" sz="1200" dirty="0">
                <a:latin typeface="+mn-lt"/>
              </a:rPr>
              <a:t>Sources: Adapted from World Bank at httpflwvwv.worldbank.org and International Monetary Fund at </a:t>
            </a:r>
            <a:r>
              <a:rPr lang="en-US" sz="1200" dirty="0">
                <a:latin typeface="+mn-lt"/>
                <a:hlinkClick r:id="rId3" tooltip="http://w-wwimf.org. "/>
              </a:rPr>
              <a:t>http://w-wwimf.org. </a:t>
            </a:r>
            <a:endParaRPr lang="en-US" sz="1200" dirty="0">
              <a:latin typeface="+mn-lt"/>
            </a:endParaRPr>
          </a:p>
        </p:txBody>
      </p:sp>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3897</Words>
  <Application>Microsoft Macintosh PowerPoint</Application>
  <PresentationFormat>On-screen Show (4:3)</PresentationFormat>
  <Paragraphs>404</Paragraphs>
  <Slides>40</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Noto Sans Symbols</vt:lpstr>
      <vt:lpstr>Times New Roman</vt:lpstr>
      <vt:lpstr>Verdana</vt:lpstr>
      <vt:lpstr>508 Lecture</vt:lpstr>
      <vt:lpstr>International Business: The New Realities</vt:lpstr>
      <vt:lpstr>Learning Objectives</vt:lpstr>
      <vt:lpstr>The New Global Challengers (2 of 2)</vt:lpstr>
      <vt:lpstr>The New Global Challengers (3 of 3)</vt:lpstr>
      <vt:lpstr>Key Concepts</vt:lpstr>
      <vt:lpstr>The ‘B R I C’ Countries</vt:lpstr>
      <vt:lpstr>Advanced Economies, Developing Economies, and Emerging Markets (1 of 2)</vt:lpstr>
      <vt:lpstr>Advanced Economies, Developing Economies, and Emerging Markets (2 of 2)</vt:lpstr>
      <vt:lpstr>Key Differences Among the Three Major Country Groups (1 of 2)</vt:lpstr>
      <vt:lpstr>Key Differences Among the Three Major Country Groups (2 of 2)</vt:lpstr>
      <vt:lpstr>The World at Night </vt:lpstr>
      <vt:lpstr>Emerging Market Economies</vt:lpstr>
      <vt:lpstr>Additional Concepts</vt:lpstr>
      <vt:lpstr>Trade Conditions in the Major Country Groups</vt:lpstr>
      <vt:lpstr>National Characteristics of Major Country Groups</vt:lpstr>
      <vt:lpstr>Estimated Total Contribution to World G D P, 2000 through 2020, in Billions of U S Dollars and as a % of World G D P</vt:lpstr>
      <vt:lpstr>Emerging Market Global Challengers</vt:lpstr>
      <vt:lpstr>China: Growing Role in International Business</vt:lpstr>
      <vt:lpstr>What Makes Emerging Markets Attractive? (1 of 2)</vt:lpstr>
      <vt:lpstr>What Makes Emerging Markets Attractive? (2 of 2)</vt:lpstr>
      <vt:lpstr>Key Concepts </vt:lpstr>
      <vt:lpstr>Estimating the Potential of Emerging Markets</vt:lpstr>
      <vt:lpstr>Purchasing Power Parity (PP  P) Adjustment to per capita G D P</vt:lpstr>
      <vt:lpstr>Difference in Per Capita G D P, in Conventional and P P P Terms</vt:lpstr>
      <vt:lpstr>The Big Mac Index</vt:lpstr>
      <vt:lpstr>Median Household Income for a Sample of Emerging Markets</vt:lpstr>
      <vt:lpstr>Key Criteria for Assessing the Attractiveness of Emerging Markets and Developing Economies</vt:lpstr>
      <vt:lpstr>Challenges of Doing Business in Emerging Markets (1 of 3)</vt:lpstr>
      <vt:lpstr>Challenges of Doing Business in Emerging Markets (2 of 3)</vt:lpstr>
      <vt:lpstr>Challenges of Doing Business in Emerging Markets (3 of 3)</vt:lpstr>
      <vt:lpstr>Strategies for Doing Business in Emerging Markets (1 of 3)</vt:lpstr>
      <vt:lpstr>Strategies for Emerging Markets (2 of 3)</vt:lpstr>
      <vt:lpstr>Strategies for Emerging Markets (3 of 3)</vt:lpstr>
      <vt:lpstr>You Can Do It: Andrew &amp; Jamie Waskey  (1 of 3)</vt:lpstr>
      <vt:lpstr>You Can Do It: Andrew &amp; Jamie Waskey (2 of 3)</vt:lpstr>
      <vt:lpstr>You Can Do It: Andrew &amp; Jamie Waskey (3 of 3)</vt:lpstr>
      <vt:lpstr>Catering to Emerging Market Economic Development Needs</vt:lpstr>
      <vt:lpstr>Foreign Firms Support Local Economic Development </vt:lpstr>
      <vt:lpstr>Ethical Connections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The New Realities</dc:title>
  <dc:creator>Salomao Alencar De Farias</dc:creator>
  <cp:lastModifiedBy>Melissa Yadira Salgado</cp:lastModifiedBy>
  <cp:revision>14</cp:revision>
  <dcterms:created xsi:type="dcterms:W3CDTF">2019-11-03T22:52:19Z</dcterms:created>
  <dcterms:modified xsi:type="dcterms:W3CDTF">2021-07-17T04:35:53Z</dcterms:modified>
</cp:coreProperties>
</file>